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sldIdLst>
    <p:sldId id="499" r:id="rId2"/>
    <p:sldId id="402" r:id="rId3"/>
    <p:sldId id="500" r:id="rId4"/>
    <p:sldId id="501" r:id="rId5"/>
    <p:sldId id="502" r:id="rId6"/>
    <p:sldId id="503" r:id="rId7"/>
    <p:sldId id="505" r:id="rId8"/>
    <p:sldId id="504" r:id="rId9"/>
    <p:sldId id="506" r:id="rId10"/>
    <p:sldId id="507" r:id="rId11"/>
    <p:sldId id="508" r:id="rId12"/>
    <p:sldId id="509" r:id="rId13"/>
    <p:sldId id="510" r:id="rId14"/>
    <p:sldId id="511" r:id="rId15"/>
    <p:sldId id="512" r:id="rId16"/>
    <p:sldId id="513" r:id="rId17"/>
    <p:sldId id="514" r:id="rId18"/>
    <p:sldId id="515" r:id="rId19"/>
    <p:sldId id="516" r:id="rId20"/>
    <p:sldId id="517" r:id="rId2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王 红" initials="王" lastIdx="1" clrIdx="0">
    <p:extLst>
      <p:ext uri="{19B8F6BF-5375-455C-9EA6-DF929625EA0E}">
        <p15:presenceInfo xmlns:p15="http://schemas.microsoft.com/office/powerpoint/2012/main" userId="58ae342c9ec5044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555" autoAdjust="0"/>
    <p:restoredTop sz="94660"/>
  </p:normalViewPr>
  <p:slideViewPr>
    <p:cSldViewPr snapToGrid="0">
      <p:cViewPr varScale="1">
        <p:scale>
          <a:sx n="67" d="100"/>
          <a:sy n="67" d="100"/>
        </p:scale>
        <p:origin x="544" y="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9-05T17:36:28.745" idx="1">
    <p:pos x="734" y="2862"/>
    <p:text/>
    <p:extLst>
      <p:ext uri="{C676402C-5697-4E1C-873F-D02D1690AC5C}">
        <p15:threadingInfo xmlns:p15="http://schemas.microsoft.com/office/powerpoint/2012/main" timeZoneBias="-480"/>
      </p:ext>
    </p:extLst>
  </p:cm>
</p:cmLst>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2_自定义版式">
    <p:spTree>
      <p:nvGrpSpPr>
        <p:cNvPr id="1" name=""/>
        <p:cNvGrpSpPr/>
        <p:nvPr/>
      </p:nvGrpSpPr>
      <p:grpSpPr>
        <a:xfrm>
          <a:off x="0" y="0"/>
          <a:ext cx="0" cy="0"/>
          <a:chOff x="0" y="0"/>
          <a:chExt cx="0" cy="0"/>
        </a:xfrm>
      </p:grpSpPr>
      <p:pic>
        <p:nvPicPr>
          <p:cNvPr id="6" name="Picture 4" descr="兰花 copy">
            <a:extLst>
              <a:ext uri="{FF2B5EF4-FFF2-40B4-BE49-F238E27FC236}">
                <a16:creationId xmlns:a16="http://schemas.microsoft.com/office/drawing/2014/main" id="{F5B43B37-B47E-46FF-B467-B283694E3FC5}"/>
              </a:ext>
            </a:extLst>
          </p:cNvPr>
          <p:cNvPicPr>
            <a:picLocks noChangeAspect="1" noChangeArrowheads="1"/>
          </p:cNvPicPr>
          <p:nvPr/>
        </p:nvPicPr>
        <p:blipFill>
          <a:blip r:embed="rId2"/>
          <a:srcRect/>
          <a:stretch>
            <a:fillRect/>
          </a:stretch>
        </p:blipFill>
        <p:spPr bwMode="auto">
          <a:xfrm>
            <a:off x="10079666" y="5279429"/>
            <a:ext cx="2112336" cy="1578572"/>
          </a:xfrm>
          <a:prstGeom prst="rect">
            <a:avLst/>
          </a:prstGeom>
          <a:noFill/>
          <a:ln w="9525">
            <a:noFill/>
            <a:miter lim="800000"/>
            <a:headEnd/>
            <a:tailEnd/>
          </a:ln>
        </p:spPr>
      </p:pic>
      <p:sp>
        <p:nvSpPr>
          <p:cNvPr id="7" name="标题 1">
            <a:extLst>
              <a:ext uri="{FF2B5EF4-FFF2-40B4-BE49-F238E27FC236}">
                <a16:creationId xmlns:a16="http://schemas.microsoft.com/office/drawing/2014/main" id="{2F701F29-62E0-4F9E-9828-9B1C64E97BF7}"/>
              </a:ext>
            </a:extLst>
          </p:cNvPr>
          <p:cNvSpPr>
            <a:spLocks noGrp="1"/>
          </p:cNvSpPr>
          <p:nvPr/>
        </p:nvSpPr>
        <p:spPr>
          <a:xfrm>
            <a:off x="476769" y="481449"/>
            <a:ext cx="11178209" cy="1143007"/>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ctr"/>
            <a:endParaRPr lang="zh-CN" altLang="en-US" sz="5300" dirty="0"/>
          </a:p>
        </p:txBody>
      </p:sp>
      <p:sp>
        <p:nvSpPr>
          <p:cNvPr id="5" name="文本占位符 4">
            <a:extLst>
              <a:ext uri="{FF2B5EF4-FFF2-40B4-BE49-F238E27FC236}">
                <a16:creationId xmlns:a16="http://schemas.microsoft.com/office/drawing/2014/main" id="{B3B70A6E-7431-4E4A-BC91-5A6E43CB6B65}"/>
              </a:ext>
            </a:extLst>
          </p:cNvPr>
          <p:cNvSpPr>
            <a:spLocks noGrp="1"/>
          </p:cNvSpPr>
          <p:nvPr>
            <p:ph type="body" sz="quarter" idx="10"/>
          </p:nvPr>
        </p:nvSpPr>
        <p:spPr>
          <a:xfrm>
            <a:off x="765544" y="1435395"/>
            <a:ext cx="10600661" cy="4710224"/>
          </a:xfrm>
        </p:spPr>
        <p:txBody>
          <a:bodyPr/>
          <a:lstStyle>
            <a:lvl1pPr>
              <a:defRPr>
                <a:latin typeface="+mj-ea"/>
                <a:ea typeface="+mj-ea"/>
              </a:defRPr>
            </a:lvl1pPr>
            <a:lvl2pPr>
              <a:defRPr>
                <a:latin typeface="+mj-ea"/>
                <a:ea typeface="+mj-ea"/>
              </a:defRPr>
            </a:lvl2pPr>
            <a:lvl3pPr>
              <a:defRPr>
                <a:latin typeface="+mj-ea"/>
                <a:ea typeface="+mj-ea"/>
              </a:defRPr>
            </a:lvl3pPr>
            <a:lvl4pPr>
              <a:defRPr>
                <a:latin typeface="+mj-ea"/>
                <a:ea typeface="+mj-ea"/>
              </a:defRPr>
            </a:lvl4pPr>
            <a:lvl5pPr>
              <a:defRPr>
                <a:latin typeface="+mj-ea"/>
                <a:ea typeface="+mj-ea"/>
              </a:defRPr>
            </a:lvl5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zh-CN" altLang="en-US" dirty="0"/>
          </a:p>
        </p:txBody>
      </p:sp>
      <p:sp>
        <p:nvSpPr>
          <p:cNvPr id="8" name="标题 1">
            <a:extLst>
              <a:ext uri="{FF2B5EF4-FFF2-40B4-BE49-F238E27FC236}">
                <a16:creationId xmlns:a16="http://schemas.microsoft.com/office/drawing/2014/main" id="{DE25F8DE-E599-4CC5-A84D-306457B7153A}"/>
              </a:ext>
            </a:extLst>
          </p:cNvPr>
          <p:cNvSpPr>
            <a:spLocks noGrp="1"/>
          </p:cNvSpPr>
          <p:nvPr/>
        </p:nvSpPr>
        <p:spPr>
          <a:xfrm>
            <a:off x="292547" y="-36562"/>
            <a:ext cx="11178209" cy="1036023"/>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altLang="zh-CN" sz="6000" dirty="0">
                <a:solidFill>
                  <a:srgbClr val="FF0000"/>
                </a:solidFill>
                <a:latin typeface="Arial Black" panose="020B0A04020102020204" pitchFamily="34" charset="0"/>
              </a:rPr>
              <a:t>HLH</a:t>
            </a:r>
            <a:endParaRPr lang="zh-CN" altLang="en-US" sz="5300" dirty="0"/>
          </a:p>
        </p:txBody>
      </p:sp>
    </p:spTree>
    <p:extLst>
      <p:ext uri="{BB962C8B-B14F-4D97-AF65-F5344CB8AC3E}">
        <p14:creationId xmlns:p14="http://schemas.microsoft.com/office/powerpoint/2010/main" val="2735477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自定义版式">
    <p:spTree>
      <p:nvGrpSpPr>
        <p:cNvPr id="1" name=""/>
        <p:cNvGrpSpPr/>
        <p:nvPr/>
      </p:nvGrpSpPr>
      <p:grpSpPr>
        <a:xfrm>
          <a:off x="0" y="0"/>
          <a:ext cx="0" cy="0"/>
          <a:chOff x="0" y="0"/>
          <a:chExt cx="0" cy="0"/>
        </a:xfrm>
      </p:grpSpPr>
      <p:pic>
        <p:nvPicPr>
          <p:cNvPr id="6" name="Picture 4" descr="兰花 copy">
            <a:extLst>
              <a:ext uri="{FF2B5EF4-FFF2-40B4-BE49-F238E27FC236}">
                <a16:creationId xmlns:a16="http://schemas.microsoft.com/office/drawing/2014/main" id="{F5B43B37-B47E-46FF-B467-B283694E3FC5}"/>
              </a:ext>
            </a:extLst>
          </p:cNvPr>
          <p:cNvPicPr>
            <a:picLocks noChangeAspect="1" noChangeArrowheads="1"/>
          </p:cNvPicPr>
          <p:nvPr/>
        </p:nvPicPr>
        <p:blipFill>
          <a:blip r:embed="rId2"/>
          <a:srcRect/>
          <a:stretch>
            <a:fillRect/>
          </a:stretch>
        </p:blipFill>
        <p:spPr bwMode="auto">
          <a:xfrm>
            <a:off x="10079666" y="5279429"/>
            <a:ext cx="2112336" cy="1578572"/>
          </a:xfrm>
          <a:prstGeom prst="rect">
            <a:avLst/>
          </a:prstGeom>
          <a:noFill/>
          <a:ln w="9525">
            <a:noFill/>
            <a:miter lim="800000"/>
            <a:headEnd/>
            <a:tailEnd/>
          </a:ln>
        </p:spPr>
      </p:pic>
      <p:sp>
        <p:nvSpPr>
          <p:cNvPr id="7" name="标题 1">
            <a:extLst>
              <a:ext uri="{FF2B5EF4-FFF2-40B4-BE49-F238E27FC236}">
                <a16:creationId xmlns:a16="http://schemas.microsoft.com/office/drawing/2014/main" id="{2F701F29-62E0-4F9E-9828-9B1C64E97BF7}"/>
              </a:ext>
            </a:extLst>
          </p:cNvPr>
          <p:cNvSpPr>
            <a:spLocks noGrp="1"/>
          </p:cNvSpPr>
          <p:nvPr/>
        </p:nvSpPr>
        <p:spPr>
          <a:xfrm>
            <a:off x="476769" y="481449"/>
            <a:ext cx="11178209" cy="1143007"/>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ctr"/>
            <a:r>
              <a:rPr lang="zh-CN" altLang="en-US" sz="5300" dirty="0">
                <a:solidFill>
                  <a:srgbClr val="FF0000"/>
                </a:solidFill>
                <a:latin typeface="Arial Black" panose="020B0A04020102020204" pitchFamily="34" charset="0"/>
                <a:ea typeface="华文行楷" panose="02010800040101010101" pitchFamily="2" charset="-122"/>
              </a:rPr>
              <a:t>北 京 惠 兰 医 院</a:t>
            </a:r>
            <a:endParaRPr lang="zh-CN" altLang="en-US" sz="5300" dirty="0"/>
          </a:p>
        </p:txBody>
      </p:sp>
      <p:sp>
        <p:nvSpPr>
          <p:cNvPr id="5" name="文本占位符 4">
            <a:extLst>
              <a:ext uri="{FF2B5EF4-FFF2-40B4-BE49-F238E27FC236}">
                <a16:creationId xmlns:a16="http://schemas.microsoft.com/office/drawing/2014/main" id="{B3B70A6E-7431-4E4A-BC91-5A6E43CB6B65}"/>
              </a:ext>
            </a:extLst>
          </p:cNvPr>
          <p:cNvSpPr>
            <a:spLocks noGrp="1"/>
          </p:cNvSpPr>
          <p:nvPr>
            <p:ph type="body" sz="quarter" idx="10"/>
          </p:nvPr>
        </p:nvSpPr>
        <p:spPr>
          <a:xfrm>
            <a:off x="765544" y="1435395"/>
            <a:ext cx="10600661" cy="4710224"/>
          </a:xfrm>
        </p:spPr>
        <p:txBody>
          <a:bodyPr/>
          <a:lstStyle>
            <a:lvl1pPr>
              <a:defRPr>
                <a:latin typeface="+mj-ea"/>
                <a:ea typeface="+mj-ea"/>
              </a:defRPr>
            </a:lvl1pPr>
            <a:lvl2pPr>
              <a:defRPr>
                <a:latin typeface="+mj-ea"/>
                <a:ea typeface="+mj-ea"/>
              </a:defRPr>
            </a:lvl2pPr>
            <a:lvl3pPr>
              <a:defRPr>
                <a:latin typeface="+mj-ea"/>
                <a:ea typeface="+mj-ea"/>
              </a:defRPr>
            </a:lvl3pPr>
            <a:lvl4pPr>
              <a:defRPr>
                <a:latin typeface="+mj-ea"/>
                <a:ea typeface="+mj-ea"/>
              </a:defRPr>
            </a:lvl4pPr>
            <a:lvl5pPr>
              <a:defRPr>
                <a:latin typeface="+mj-ea"/>
                <a:ea typeface="+mj-ea"/>
              </a:defRPr>
            </a:lvl5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zh-CN" altLang="en-US" dirty="0"/>
          </a:p>
        </p:txBody>
      </p:sp>
      <p:sp>
        <p:nvSpPr>
          <p:cNvPr id="8" name="标题 1">
            <a:extLst>
              <a:ext uri="{FF2B5EF4-FFF2-40B4-BE49-F238E27FC236}">
                <a16:creationId xmlns:a16="http://schemas.microsoft.com/office/drawing/2014/main" id="{DE25F8DE-E599-4CC5-A84D-306457B7153A}"/>
              </a:ext>
            </a:extLst>
          </p:cNvPr>
          <p:cNvSpPr>
            <a:spLocks noGrp="1"/>
          </p:cNvSpPr>
          <p:nvPr/>
        </p:nvSpPr>
        <p:spPr>
          <a:xfrm>
            <a:off x="292547" y="-36562"/>
            <a:ext cx="11178209" cy="1036023"/>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altLang="zh-CN" sz="6000" dirty="0">
                <a:solidFill>
                  <a:srgbClr val="FF0000"/>
                </a:solidFill>
                <a:latin typeface="Arial Black" panose="020B0A04020102020204" pitchFamily="34" charset="0"/>
              </a:rPr>
              <a:t>HLH</a:t>
            </a:r>
            <a:endParaRPr lang="zh-CN" altLang="en-US" sz="5300" dirty="0"/>
          </a:p>
        </p:txBody>
      </p:sp>
    </p:spTree>
    <p:extLst>
      <p:ext uri="{BB962C8B-B14F-4D97-AF65-F5344CB8AC3E}">
        <p14:creationId xmlns:p14="http://schemas.microsoft.com/office/powerpoint/2010/main" val="2047291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自定义版式">
    <p:spTree>
      <p:nvGrpSpPr>
        <p:cNvPr id="1" name=""/>
        <p:cNvGrpSpPr/>
        <p:nvPr/>
      </p:nvGrpSpPr>
      <p:grpSpPr>
        <a:xfrm>
          <a:off x="0" y="0"/>
          <a:ext cx="0" cy="0"/>
          <a:chOff x="0" y="0"/>
          <a:chExt cx="0" cy="0"/>
        </a:xfrm>
      </p:grpSpPr>
      <p:pic>
        <p:nvPicPr>
          <p:cNvPr id="6" name="Picture 4" descr="兰花 copy">
            <a:extLst>
              <a:ext uri="{FF2B5EF4-FFF2-40B4-BE49-F238E27FC236}">
                <a16:creationId xmlns:a16="http://schemas.microsoft.com/office/drawing/2014/main" id="{F5B43B37-B47E-46FF-B467-B283694E3FC5}"/>
              </a:ext>
            </a:extLst>
          </p:cNvPr>
          <p:cNvPicPr>
            <a:picLocks noChangeAspect="1" noChangeArrowheads="1"/>
          </p:cNvPicPr>
          <p:nvPr/>
        </p:nvPicPr>
        <p:blipFill>
          <a:blip r:embed="rId2"/>
          <a:srcRect/>
          <a:stretch>
            <a:fillRect/>
          </a:stretch>
        </p:blipFill>
        <p:spPr bwMode="auto">
          <a:xfrm>
            <a:off x="9981690" y="5301204"/>
            <a:ext cx="2112336" cy="1578572"/>
          </a:xfrm>
          <a:prstGeom prst="rect">
            <a:avLst/>
          </a:prstGeom>
          <a:noFill/>
          <a:ln w="9525">
            <a:noFill/>
            <a:miter lim="800000"/>
            <a:headEnd/>
            <a:tailEnd/>
          </a:ln>
        </p:spPr>
      </p:pic>
      <p:sp>
        <p:nvSpPr>
          <p:cNvPr id="5" name="文本占位符 4">
            <a:extLst>
              <a:ext uri="{FF2B5EF4-FFF2-40B4-BE49-F238E27FC236}">
                <a16:creationId xmlns:a16="http://schemas.microsoft.com/office/drawing/2014/main" id="{B3B70A6E-7431-4E4A-BC91-5A6E43CB6B65}"/>
              </a:ext>
            </a:extLst>
          </p:cNvPr>
          <p:cNvSpPr>
            <a:spLocks noGrp="1"/>
          </p:cNvSpPr>
          <p:nvPr>
            <p:ph type="body" sz="quarter" idx="10"/>
          </p:nvPr>
        </p:nvSpPr>
        <p:spPr>
          <a:xfrm>
            <a:off x="765544" y="1435395"/>
            <a:ext cx="10600661" cy="4710224"/>
          </a:xfrm>
        </p:spPr>
        <p:txBody>
          <a:bodyPr/>
          <a:lstStyle>
            <a:lvl1pPr>
              <a:defRPr>
                <a:latin typeface="+mj-ea"/>
                <a:ea typeface="+mj-ea"/>
              </a:defRPr>
            </a:lvl1pPr>
            <a:lvl2pPr>
              <a:defRPr>
                <a:latin typeface="+mj-ea"/>
                <a:ea typeface="+mj-ea"/>
              </a:defRPr>
            </a:lvl2pPr>
            <a:lvl3pPr>
              <a:defRPr>
                <a:latin typeface="+mj-ea"/>
                <a:ea typeface="+mj-ea"/>
              </a:defRPr>
            </a:lvl3pPr>
            <a:lvl4pPr>
              <a:defRPr>
                <a:latin typeface="+mj-ea"/>
                <a:ea typeface="+mj-ea"/>
              </a:defRPr>
            </a:lvl4pPr>
            <a:lvl5pPr>
              <a:defRPr>
                <a:latin typeface="+mj-ea"/>
                <a:ea typeface="+mj-ea"/>
              </a:defRPr>
            </a:lvl5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zh-CN" altLang="en-US" dirty="0"/>
          </a:p>
        </p:txBody>
      </p:sp>
      <p:sp>
        <p:nvSpPr>
          <p:cNvPr id="8" name="标题 1">
            <a:extLst>
              <a:ext uri="{FF2B5EF4-FFF2-40B4-BE49-F238E27FC236}">
                <a16:creationId xmlns:a16="http://schemas.microsoft.com/office/drawing/2014/main" id="{DE25F8DE-E599-4CC5-A84D-306457B7153A}"/>
              </a:ext>
            </a:extLst>
          </p:cNvPr>
          <p:cNvSpPr>
            <a:spLocks noGrp="1"/>
          </p:cNvSpPr>
          <p:nvPr/>
        </p:nvSpPr>
        <p:spPr>
          <a:xfrm>
            <a:off x="292547" y="-36562"/>
            <a:ext cx="11178209" cy="1036023"/>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altLang="zh-CN" sz="4000" dirty="0">
                <a:solidFill>
                  <a:srgbClr val="FF0000"/>
                </a:solidFill>
                <a:latin typeface="Arial Black" panose="020B0A04020102020204" pitchFamily="34" charset="0"/>
              </a:rPr>
              <a:t>HLMF HLH</a:t>
            </a:r>
            <a:endParaRPr lang="zh-CN" altLang="en-US" sz="4000" dirty="0"/>
          </a:p>
        </p:txBody>
      </p:sp>
      <p:sp>
        <p:nvSpPr>
          <p:cNvPr id="3" name="页脚占位符 2">
            <a:extLst>
              <a:ext uri="{FF2B5EF4-FFF2-40B4-BE49-F238E27FC236}">
                <a16:creationId xmlns:a16="http://schemas.microsoft.com/office/drawing/2014/main" id="{DA5C1CEC-830F-4197-8D41-3A510EAC263D}"/>
              </a:ext>
            </a:extLst>
          </p:cNvPr>
          <p:cNvSpPr>
            <a:spLocks noGrp="1"/>
          </p:cNvSpPr>
          <p:nvPr>
            <p:ph type="ftr" sz="quarter" idx="12"/>
          </p:nvPr>
        </p:nvSpPr>
        <p:spPr>
          <a:xfrm>
            <a:off x="206826" y="6356350"/>
            <a:ext cx="4114800" cy="365125"/>
          </a:xfrm>
        </p:spPr>
        <p:txBody>
          <a:bodyPr/>
          <a:lstStyle/>
          <a:p>
            <a:endParaRPr lang="zh-CN" altLang="en-US" dirty="0"/>
          </a:p>
        </p:txBody>
      </p:sp>
      <p:sp>
        <p:nvSpPr>
          <p:cNvPr id="4" name="灯片编号占位符 3">
            <a:extLst>
              <a:ext uri="{FF2B5EF4-FFF2-40B4-BE49-F238E27FC236}">
                <a16:creationId xmlns:a16="http://schemas.microsoft.com/office/drawing/2014/main" id="{596D010C-DA0A-41C9-8F11-687EE673ACC4}"/>
              </a:ext>
            </a:extLst>
          </p:cNvPr>
          <p:cNvSpPr>
            <a:spLocks noGrp="1"/>
          </p:cNvSpPr>
          <p:nvPr>
            <p:ph type="sldNum" sz="quarter" idx="13"/>
          </p:nvPr>
        </p:nvSpPr>
        <p:spPr>
          <a:xfrm>
            <a:off x="4732520" y="6389008"/>
            <a:ext cx="2743200" cy="365125"/>
          </a:xfrm>
        </p:spPr>
        <p:txBody>
          <a:bodyPr/>
          <a:lstStyle>
            <a:lvl1pPr algn="ctr">
              <a:defRPr sz="2000" b="1">
                <a:solidFill>
                  <a:schemeClr val="tx1">
                    <a:lumMod val="50000"/>
                    <a:lumOff val="50000"/>
                  </a:schemeClr>
                </a:solidFill>
              </a:defRPr>
            </a:lvl1pPr>
          </a:lstStyle>
          <a:p>
            <a:fld id="{02F1A213-99B6-4EAC-817B-97304DC9E02D}" type="slidenum">
              <a:rPr lang="zh-CN" altLang="en-US" smtClean="0"/>
              <a:pPr/>
              <a:t>‹#›</a:t>
            </a:fld>
            <a:endParaRPr lang="zh-CN" altLang="en-US" dirty="0"/>
          </a:p>
        </p:txBody>
      </p:sp>
    </p:spTree>
    <p:extLst>
      <p:ext uri="{BB962C8B-B14F-4D97-AF65-F5344CB8AC3E}">
        <p14:creationId xmlns:p14="http://schemas.microsoft.com/office/powerpoint/2010/main" val="662239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封面_自定义版式">
    <p:spTree>
      <p:nvGrpSpPr>
        <p:cNvPr id="1" name=""/>
        <p:cNvGrpSpPr/>
        <p:nvPr/>
      </p:nvGrpSpPr>
      <p:grpSpPr>
        <a:xfrm>
          <a:off x="0" y="0"/>
          <a:ext cx="0" cy="0"/>
          <a:chOff x="0" y="0"/>
          <a:chExt cx="0" cy="0"/>
        </a:xfrm>
      </p:grpSpPr>
      <p:pic>
        <p:nvPicPr>
          <p:cNvPr id="7" name="Picture 4" descr="兰花 copy">
            <a:extLst>
              <a:ext uri="{FF2B5EF4-FFF2-40B4-BE49-F238E27FC236}">
                <a16:creationId xmlns:a16="http://schemas.microsoft.com/office/drawing/2014/main" id="{D71366BF-75C3-42F2-AFEB-AA913F7CA937}"/>
              </a:ext>
            </a:extLst>
          </p:cNvPr>
          <p:cNvPicPr>
            <a:picLocks noChangeAspect="1" noChangeArrowheads="1"/>
          </p:cNvPicPr>
          <p:nvPr/>
        </p:nvPicPr>
        <p:blipFill>
          <a:blip r:embed="rId2"/>
          <a:srcRect/>
          <a:stretch>
            <a:fillRect/>
          </a:stretch>
        </p:blipFill>
        <p:spPr bwMode="auto">
          <a:xfrm>
            <a:off x="4002155" y="2032800"/>
            <a:ext cx="4187686" cy="3102726"/>
          </a:xfrm>
          <a:prstGeom prst="rect">
            <a:avLst/>
          </a:prstGeom>
          <a:noFill/>
          <a:ln w="9525">
            <a:noFill/>
            <a:miter lim="800000"/>
            <a:headEnd/>
            <a:tailEnd/>
          </a:ln>
        </p:spPr>
      </p:pic>
      <p:sp>
        <p:nvSpPr>
          <p:cNvPr id="2" name="标题 1">
            <a:extLst>
              <a:ext uri="{FF2B5EF4-FFF2-40B4-BE49-F238E27FC236}">
                <a16:creationId xmlns:a16="http://schemas.microsoft.com/office/drawing/2014/main" id="{40B99975-C78C-42C3-9EF6-26FFBB8E358D}"/>
              </a:ext>
            </a:extLst>
          </p:cNvPr>
          <p:cNvSpPr>
            <a:spLocks noGrp="1"/>
          </p:cNvSpPr>
          <p:nvPr>
            <p:ph type="title"/>
          </p:nvPr>
        </p:nvSpPr>
        <p:spPr>
          <a:xfrm>
            <a:off x="838199" y="862370"/>
            <a:ext cx="10515600" cy="1285407"/>
          </a:xfrm>
        </p:spPr>
        <p:txBody>
          <a:bodyPr/>
          <a:lstStyle>
            <a:lvl1pPr algn="ctr">
              <a:defRPr/>
            </a:lvl1pPr>
          </a:lstStyle>
          <a:p>
            <a:r>
              <a:rPr lang="zh-CN" altLang="en-US"/>
              <a:t>单击此处编辑母版标题样式</a:t>
            </a:r>
            <a:endParaRPr lang="zh-CN" altLang="en-US" dirty="0"/>
          </a:p>
        </p:txBody>
      </p:sp>
      <p:sp>
        <p:nvSpPr>
          <p:cNvPr id="6" name="矩形 5">
            <a:extLst>
              <a:ext uri="{FF2B5EF4-FFF2-40B4-BE49-F238E27FC236}">
                <a16:creationId xmlns:a16="http://schemas.microsoft.com/office/drawing/2014/main" id="{43F4040A-6B62-4651-B910-0D3AF41BFB83}"/>
              </a:ext>
            </a:extLst>
          </p:cNvPr>
          <p:cNvSpPr/>
          <p:nvPr/>
        </p:nvSpPr>
        <p:spPr>
          <a:xfrm>
            <a:off x="371623" y="109713"/>
            <a:ext cx="2052600" cy="923330"/>
          </a:xfrm>
          <a:prstGeom prst="rect">
            <a:avLst/>
          </a:prstGeom>
        </p:spPr>
        <p:txBody>
          <a:bodyPr wrap="square">
            <a:spAutoFit/>
          </a:bodyPr>
          <a:lstStyle/>
          <a:p>
            <a:r>
              <a:rPr lang="en-US" altLang="zh-CN" sz="5400" dirty="0">
                <a:solidFill>
                  <a:srgbClr val="FF0000"/>
                </a:solidFill>
                <a:latin typeface="Arial Black" panose="020B0A04020102020204" pitchFamily="34" charset="0"/>
              </a:rPr>
              <a:t>HLH</a:t>
            </a:r>
            <a:endParaRPr lang="zh-CN" altLang="en-US" sz="5400" dirty="0"/>
          </a:p>
        </p:txBody>
      </p:sp>
      <p:sp>
        <p:nvSpPr>
          <p:cNvPr id="8" name="矩形 7">
            <a:extLst>
              <a:ext uri="{FF2B5EF4-FFF2-40B4-BE49-F238E27FC236}">
                <a16:creationId xmlns:a16="http://schemas.microsoft.com/office/drawing/2014/main" id="{DC002E2F-B5BD-48D6-930F-2D3902D81756}"/>
              </a:ext>
            </a:extLst>
          </p:cNvPr>
          <p:cNvSpPr/>
          <p:nvPr/>
        </p:nvSpPr>
        <p:spPr>
          <a:xfrm>
            <a:off x="3707841" y="5532506"/>
            <a:ext cx="4903907" cy="830997"/>
          </a:xfrm>
          <a:prstGeom prst="rect">
            <a:avLst/>
          </a:prstGeom>
        </p:spPr>
        <p:txBody>
          <a:bodyPr wrap="square">
            <a:spAutoFit/>
          </a:bodyPr>
          <a:lstStyle/>
          <a:p>
            <a:pPr algn="l"/>
            <a:r>
              <a:rPr lang="zh-CN" altLang="en-US" sz="4800" dirty="0">
                <a:solidFill>
                  <a:srgbClr val="FF0000"/>
                </a:solidFill>
                <a:latin typeface="Arial Black" panose="020B0A04020102020204" pitchFamily="34" charset="0"/>
                <a:ea typeface="华文行楷" panose="02010800040101010101" pitchFamily="2" charset="-122"/>
              </a:rPr>
              <a:t>北 京 惠 兰 医 院</a:t>
            </a:r>
            <a:endParaRPr lang="zh-CN" altLang="en-US" sz="4800" dirty="0"/>
          </a:p>
        </p:txBody>
      </p:sp>
    </p:spTree>
    <p:extLst>
      <p:ext uri="{BB962C8B-B14F-4D97-AF65-F5344CB8AC3E}">
        <p14:creationId xmlns:p14="http://schemas.microsoft.com/office/powerpoint/2010/main" val="658456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2_封面_自定义版式">
    <p:spTree>
      <p:nvGrpSpPr>
        <p:cNvPr id="1" name=""/>
        <p:cNvGrpSpPr/>
        <p:nvPr/>
      </p:nvGrpSpPr>
      <p:grpSpPr>
        <a:xfrm>
          <a:off x="0" y="0"/>
          <a:ext cx="0" cy="0"/>
          <a:chOff x="0" y="0"/>
          <a:chExt cx="0" cy="0"/>
        </a:xfrm>
      </p:grpSpPr>
      <p:pic>
        <p:nvPicPr>
          <p:cNvPr id="7" name="Picture 4" descr="兰花 copy">
            <a:extLst>
              <a:ext uri="{FF2B5EF4-FFF2-40B4-BE49-F238E27FC236}">
                <a16:creationId xmlns:a16="http://schemas.microsoft.com/office/drawing/2014/main" id="{D71366BF-75C3-42F2-AFEB-AA913F7CA937}"/>
              </a:ext>
            </a:extLst>
          </p:cNvPr>
          <p:cNvPicPr>
            <a:picLocks noChangeAspect="1" noChangeArrowheads="1"/>
          </p:cNvPicPr>
          <p:nvPr/>
        </p:nvPicPr>
        <p:blipFill>
          <a:blip r:embed="rId2"/>
          <a:srcRect/>
          <a:stretch>
            <a:fillRect/>
          </a:stretch>
        </p:blipFill>
        <p:spPr bwMode="auto">
          <a:xfrm>
            <a:off x="4002155" y="2032800"/>
            <a:ext cx="4187686" cy="3102726"/>
          </a:xfrm>
          <a:prstGeom prst="rect">
            <a:avLst/>
          </a:prstGeom>
          <a:noFill/>
          <a:ln w="9525">
            <a:noFill/>
            <a:miter lim="800000"/>
            <a:headEnd/>
            <a:tailEnd/>
          </a:ln>
        </p:spPr>
      </p:pic>
      <p:sp>
        <p:nvSpPr>
          <p:cNvPr id="2" name="标题 1">
            <a:extLst>
              <a:ext uri="{FF2B5EF4-FFF2-40B4-BE49-F238E27FC236}">
                <a16:creationId xmlns:a16="http://schemas.microsoft.com/office/drawing/2014/main" id="{40B99975-C78C-42C3-9EF6-26FFBB8E358D}"/>
              </a:ext>
            </a:extLst>
          </p:cNvPr>
          <p:cNvSpPr>
            <a:spLocks noGrp="1"/>
          </p:cNvSpPr>
          <p:nvPr>
            <p:ph type="title"/>
          </p:nvPr>
        </p:nvSpPr>
        <p:spPr>
          <a:xfrm>
            <a:off x="838199" y="862370"/>
            <a:ext cx="10515600" cy="1285407"/>
          </a:xfrm>
        </p:spPr>
        <p:txBody>
          <a:bodyPr/>
          <a:lstStyle>
            <a:lvl1pPr algn="ctr">
              <a:defRPr/>
            </a:lvl1pPr>
          </a:lstStyle>
          <a:p>
            <a:r>
              <a:rPr lang="zh-CN" altLang="en-US"/>
              <a:t>单击此处编辑母版标题样式</a:t>
            </a:r>
            <a:endParaRPr lang="zh-CN" altLang="en-US" dirty="0"/>
          </a:p>
        </p:txBody>
      </p:sp>
      <p:sp>
        <p:nvSpPr>
          <p:cNvPr id="6" name="矩形 5">
            <a:extLst>
              <a:ext uri="{FF2B5EF4-FFF2-40B4-BE49-F238E27FC236}">
                <a16:creationId xmlns:a16="http://schemas.microsoft.com/office/drawing/2014/main" id="{43F4040A-6B62-4651-B910-0D3AF41BFB83}"/>
              </a:ext>
            </a:extLst>
          </p:cNvPr>
          <p:cNvSpPr/>
          <p:nvPr/>
        </p:nvSpPr>
        <p:spPr>
          <a:xfrm>
            <a:off x="371623" y="109713"/>
            <a:ext cx="2052600" cy="923330"/>
          </a:xfrm>
          <a:prstGeom prst="rect">
            <a:avLst/>
          </a:prstGeom>
        </p:spPr>
        <p:txBody>
          <a:bodyPr wrap="square">
            <a:spAutoFit/>
          </a:bodyPr>
          <a:lstStyle/>
          <a:p>
            <a:r>
              <a:rPr lang="en-US" altLang="zh-CN" sz="5400" dirty="0">
                <a:solidFill>
                  <a:srgbClr val="FF0000"/>
                </a:solidFill>
                <a:latin typeface="Arial Black" panose="020B0A04020102020204" pitchFamily="34" charset="0"/>
              </a:rPr>
              <a:t>HLH</a:t>
            </a:r>
            <a:endParaRPr lang="zh-CN" altLang="en-US" sz="5400" dirty="0"/>
          </a:p>
        </p:txBody>
      </p:sp>
      <p:sp>
        <p:nvSpPr>
          <p:cNvPr id="8" name="矩形 7">
            <a:extLst>
              <a:ext uri="{FF2B5EF4-FFF2-40B4-BE49-F238E27FC236}">
                <a16:creationId xmlns:a16="http://schemas.microsoft.com/office/drawing/2014/main" id="{DC002E2F-B5BD-48D6-930F-2D3902D81756}"/>
              </a:ext>
            </a:extLst>
          </p:cNvPr>
          <p:cNvSpPr/>
          <p:nvPr/>
        </p:nvSpPr>
        <p:spPr>
          <a:xfrm>
            <a:off x="3707841" y="5580131"/>
            <a:ext cx="4903907" cy="830997"/>
          </a:xfrm>
          <a:prstGeom prst="rect">
            <a:avLst/>
          </a:prstGeom>
        </p:spPr>
        <p:txBody>
          <a:bodyPr wrap="none">
            <a:spAutoFit/>
          </a:bodyPr>
          <a:lstStyle/>
          <a:p>
            <a:pPr algn="l"/>
            <a:r>
              <a:rPr lang="zh-CN" altLang="en-US" sz="4800" dirty="0">
                <a:solidFill>
                  <a:srgbClr val="FF0000"/>
                </a:solidFill>
                <a:latin typeface="Arial Black" panose="020B0A04020102020204" pitchFamily="34" charset="0"/>
                <a:ea typeface="华文行楷" panose="02010800040101010101" pitchFamily="2" charset="-122"/>
              </a:rPr>
              <a:t>北 京 惠 兰 医 院</a:t>
            </a:r>
            <a:endParaRPr lang="zh-CN" altLang="en-US" sz="4800" dirty="0"/>
          </a:p>
        </p:txBody>
      </p:sp>
      <p:sp>
        <p:nvSpPr>
          <p:cNvPr id="14" name="文本框 13">
            <a:extLst>
              <a:ext uri="{FF2B5EF4-FFF2-40B4-BE49-F238E27FC236}">
                <a16:creationId xmlns:a16="http://schemas.microsoft.com/office/drawing/2014/main" id="{D3FC86E0-852A-449F-9D31-DB2C8F4AD4A9}"/>
              </a:ext>
            </a:extLst>
          </p:cNvPr>
          <p:cNvSpPr txBox="1"/>
          <p:nvPr/>
        </p:nvSpPr>
        <p:spPr>
          <a:xfrm>
            <a:off x="3134829" y="5151745"/>
            <a:ext cx="5879805" cy="80021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800" b="1" i="0" u="none" strike="noStrike" kern="1200" cap="none" spc="0" normalizeH="0" baseline="0" noProof="0" dirty="0">
                <a:ln>
                  <a:noFill/>
                </a:ln>
                <a:solidFill>
                  <a:prstClr val="black">
                    <a:tint val="75000"/>
                  </a:prstClr>
                </a:solidFill>
                <a:effectLst/>
                <a:uLnTx/>
                <a:uFillTx/>
                <a:latin typeface="+mj-ea"/>
                <a:ea typeface="+mj-ea"/>
                <a:cs typeface="+mn-cs"/>
              </a:rPr>
              <a:t> 演讲人：惠兰医院董事长  王泓</a:t>
            </a:r>
          </a:p>
          <a:p>
            <a:endParaRPr lang="zh-CN" altLang="en-US" dirty="0"/>
          </a:p>
        </p:txBody>
      </p:sp>
    </p:spTree>
    <p:extLst>
      <p:ext uri="{BB962C8B-B14F-4D97-AF65-F5344CB8AC3E}">
        <p14:creationId xmlns:p14="http://schemas.microsoft.com/office/powerpoint/2010/main" val="2250961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封面_自定义版式">
    <p:spTree>
      <p:nvGrpSpPr>
        <p:cNvPr id="1" name=""/>
        <p:cNvGrpSpPr/>
        <p:nvPr/>
      </p:nvGrpSpPr>
      <p:grpSpPr>
        <a:xfrm>
          <a:off x="0" y="0"/>
          <a:ext cx="0" cy="0"/>
          <a:chOff x="0" y="0"/>
          <a:chExt cx="0" cy="0"/>
        </a:xfrm>
      </p:grpSpPr>
      <p:pic>
        <p:nvPicPr>
          <p:cNvPr id="7" name="Picture 4" descr="兰花 copy">
            <a:extLst>
              <a:ext uri="{FF2B5EF4-FFF2-40B4-BE49-F238E27FC236}">
                <a16:creationId xmlns:a16="http://schemas.microsoft.com/office/drawing/2014/main" id="{D71366BF-75C3-42F2-AFEB-AA913F7CA937}"/>
              </a:ext>
            </a:extLst>
          </p:cNvPr>
          <p:cNvPicPr>
            <a:picLocks noChangeAspect="1" noChangeArrowheads="1"/>
          </p:cNvPicPr>
          <p:nvPr/>
        </p:nvPicPr>
        <p:blipFill>
          <a:blip r:embed="rId2"/>
          <a:srcRect/>
          <a:stretch>
            <a:fillRect/>
          </a:stretch>
        </p:blipFill>
        <p:spPr bwMode="auto">
          <a:xfrm>
            <a:off x="4157120" y="1544391"/>
            <a:ext cx="4187686" cy="3102726"/>
          </a:xfrm>
          <a:prstGeom prst="rect">
            <a:avLst/>
          </a:prstGeom>
          <a:noFill/>
          <a:ln w="9525">
            <a:noFill/>
            <a:miter lim="800000"/>
            <a:headEnd/>
            <a:tailEnd/>
          </a:ln>
        </p:spPr>
      </p:pic>
      <p:sp>
        <p:nvSpPr>
          <p:cNvPr id="2" name="标题 1">
            <a:extLst>
              <a:ext uri="{FF2B5EF4-FFF2-40B4-BE49-F238E27FC236}">
                <a16:creationId xmlns:a16="http://schemas.microsoft.com/office/drawing/2014/main" id="{40B99975-C78C-42C3-9EF6-26FFBB8E358D}"/>
              </a:ext>
            </a:extLst>
          </p:cNvPr>
          <p:cNvSpPr>
            <a:spLocks noGrp="1"/>
          </p:cNvSpPr>
          <p:nvPr>
            <p:ph type="title"/>
          </p:nvPr>
        </p:nvSpPr>
        <p:spPr>
          <a:xfrm>
            <a:off x="838199" y="862371"/>
            <a:ext cx="10515600" cy="845306"/>
          </a:xfrm>
        </p:spPr>
        <p:txBody>
          <a:bodyPr/>
          <a:lstStyle>
            <a:lvl1pPr algn="ctr">
              <a:defRPr/>
            </a:lvl1pPr>
          </a:lstStyle>
          <a:p>
            <a:r>
              <a:rPr lang="zh-CN" altLang="en-US"/>
              <a:t>单击此处编辑母版标题样式</a:t>
            </a:r>
            <a:endParaRPr lang="zh-CN" altLang="en-US" dirty="0"/>
          </a:p>
        </p:txBody>
      </p:sp>
      <p:sp>
        <p:nvSpPr>
          <p:cNvPr id="6" name="矩形 5">
            <a:extLst>
              <a:ext uri="{FF2B5EF4-FFF2-40B4-BE49-F238E27FC236}">
                <a16:creationId xmlns:a16="http://schemas.microsoft.com/office/drawing/2014/main" id="{43F4040A-6B62-4651-B910-0D3AF41BFB83}"/>
              </a:ext>
            </a:extLst>
          </p:cNvPr>
          <p:cNvSpPr/>
          <p:nvPr/>
        </p:nvSpPr>
        <p:spPr>
          <a:xfrm>
            <a:off x="371622" y="109713"/>
            <a:ext cx="5023338" cy="830997"/>
          </a:xfrm>
          <a:prstGeom prst="rect">
            <a:avLst/>
          </a:prstGeom>
        </p:spPr>
        <p:txBody>
          <a:bodyPr wrap="square">
            <a:spAutoFit/>
          </a:bodyPr>
          <a:lstStyle/>
          <a:p>
            <a:r>
              <a:rPr lang="en-US" altLang="zh-CN" sz="4800" dirty="0">
                <a:solidFill>
                  <a:srgbClr val="FF0000"/>
                </a:solidFill>
                <a:latin typeface="Arial Black" panose="020B0A04020102020204" pitchFamily="34" charset="0"/>
              </a:rPr>
              <a:t>HLMF HLH</a:t>
            </a:r>
            <a:endParaRPr lang="zh-CN" altLang="en-US" sz="4800" dirty="0"/>
          </a:p>
        </p:txBody>
      </p:sp>
      <p:sp>
        <p:nvSpPr>
          <p:cNvPr id="8" name="矩形 7">
            <a:extLst>
              <a:ext uri="{FF2B5EF4-FFF2-40B4-BE49-F238E27FC236}">
                <a16:creationId xmlns:a16="http://schemas.microsoft.com/office/drawing/2014/main" id="{DC002E2F-B5BD-48D6-930F-2D3902D81756}"/>
              </a:ext>
            </a:extLst>
          </p:cNvPr>
          <p:cNvSpPr/>
          <p:nvPr/>
        </p:nvSpPr>
        <p:spPr>
          <a:xfrm>
            <a:off x="3833414" y="5526146"/>
            <a:ext cx="4835098" cy="707886"/>
          </a:xfrm>
          <a:prstGeom prst="rect">
            <a:avLst/>
          </a:prstGeom>
        </p:spPr>
        <p:txBody>
          <a:bodyPr wrap="square">
            <a:spAutoFit/>
          </a:bodyPr>
          <a:lstStyle/>
          <a:p>
            <a:pPr algn="ctr"/>
            <a:r>
              <a:rPr lang="zh-CN" altLang="en-US" sz="4000" dirty="0">
                <a:solidFill>
                  <a:srgbClr val="FF0000"/>
                </a:solidFill>
                <a:latin typeface="Arial Black" panose="020B0A04020102020204" pitchFamily="34" charset="0"/>
                <a:ea typeface="华文行楷" panose="02010800040101010101" pitchFamily="2" charset="-122"/>
              </a:rPr>
              <a:t>北京惠兰医学基金会</a:t>
            </a:r>
            <a:endParaRPr lang="zh-CN" altLang="en-US" sz="4000" dirty="0"/>
          </a:p>
        </p:txBody>
      </p:sp>
      <p:sp>
        <p:nvSpPr>
          <p:cNvPr id="9" name="矩形 8">
            <a:extLst>
              <a:ext uri="{FF2B5EF4-FFF2-40B4-BE49-F238E27FC236}">
                <a16:creationId xmlns:a16="http://schemas.microsoft.com/office/drawing/2014/main" id="{FB187D81-9BA4-4F07-AC8E-E45E783832AB}"/>
              </a:ext>
            </a:extLst>
          </p:cNvPr>
          <p:cNvSpPr/>
          <p:nvPr/>
        </p:nvSpPr>
        <p:spPr>
          <a:xfrm>
            <a:off x="3371749" y="6050600"/>
            <a:ext cx="5991707" cy="707886"/>
          </a:xfrm>
          <a:prstGeom prst="rect">
            <a:avLst/>
          </a:prstGeom>
        </p:spPr>
        <p:txBody>
          <a:bodyPr wrap="square">
            <a:spAutoFit/>
          </a:bodyPr>
          <a:lstStyle/>
          <a:p>
            <a:pPr algn="l"/>
            <a:r>
              <a:rPr lang="zh-CN" altLang="en-US" sz="4000" dirty="0">
                <a:solidFill>
                  <a:srgbClr val="FF0000"/>
                </a:solidFill>
                <a:latin typeface="Arial Black" panose="020B0A04020102020204" pitchFamily="34" charset="0"/>
                <a:ea typeface="华文行楷" panose="02010800040101010101" pitchFamily="2" charset="-122"/>
              </a:rPr>
              <a:t>   北  京  惠  兰  医 院 </a:t>
            </a:r>
            <a:endParaRPr lang="zh-CN" altLang="en-US" sz="4000" dirty="0"/>
          </a:p>
        </p:txBody>
      </p:sp>
      <p:sp>
        <p:nvSpPr>
          <p:cNvPr id="3" name="文本框 2">
            <a:extLst>
              <a:ext uri="{FF2B5EF4-FFF2-40B4-BE49-F238E27FC236}">
                <a16:creationId xmlns:a16="http://schemas.microsoft.com/office/drawing/2014/main" id="{E7DDD2E9-8817-4327-9DDE-4F4FA089E149}"/>
              </a:ext>
            </a:extLst>
          </p:cNvPr>
          <p:cNvSpPr txBox="1"/>
          <p:nvPr/>
        </p:nvSpPr>
        <p:spPr>
          <a:xfrm>
            <a:off x="4044528" y="4893384"/>
            <a:ext cx="4187686" cy="492443"/>
          </a:xfrm>
          <a:prstGeom prst="rect">
            <a:avLst/>
          </a:prstGeom>
          <a:noFill/>
        </p:spPr>
        <p:txBody>
          <a:bodyPr wrap="square" rtlCol="0">
            <a:spAutoFit/>
          </a:bodyPr>
          <a:lstStyle/>
          <a:p>
            <a:pPr algn="ctr"/>
            <a:r>
              <a:rPr lang="zh-CN" altLang="en-US" sz="2600" b="1" dirty="0">
                <a:solidFill>
                  <a:schemeClr val="tx1">
                    <a:lumMod val="50000"/>
                    <a:lumOff val="50000"/>
                  </a:schemeClr>
                </a:solidFill>
                <a:latin typeface="+mj-ea"/>
                <a:ea typeface="+mj-ea"/>
              </a:rPr>
              <a:t>主讲人：王泓 董事长</a:t>
            </a:r>
          </a:p>
        </p:txBody>
      </p:sp>
    </p:spTree>
    <p:extLst>
      <p:ext uri="{BB962C8B-B14F-4D97-AF65-F5344CB8AC3E}">
        <p14:creationId xmlns:p14="http://schemas.microsoft.com/office/powerpoint/2010/main" val="416695203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F29BF2C6-C8CD-4537-95E0-754B3EEB51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08286163-204F-4BE7-AC59-DDC01A0C3A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E390440B-594D-4582-A914-1A77FE3F2D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zh-CN" altLang="en-US"/>
          </a:p>
        </p:txBody>
      </p:sp>
      <p:sp>
        <p:nvSpPr>
          <p:cNvPr id="5" name="页脚占位符 4">
            <a:extLst>
              <a:ext uri="{FF2B5EF4-FFF2-40B4-BE49-F238E27FC236}">
                <a16:creationId xmlns:a16="http://schemas.microsoft.com/office/drawing/2014/main" id="{FE18F6F4-DE8E-44AA-AA14-1F8E6D0372F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0DD8B1CE-DFD8-45E1-B2E6-F1409A52AA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F1A213-99B6-4EAC-817B-97304DC9E02D}" type="slidenum">
              <a:rPr lang="zh-CN" altLang="en-US" smtClean="0"/>
              <a:t>‹#›</a:t>
            </a:fld>
            <a:endParaRPr lang="zh-CN" altLang="en-US"/>
          </a:p>
        </p:txBody>
      </p:sp>
    </p:spTree>
    <p:extLst>
      <p:ext uri="{BB962C8B-B14F-4D97-AF65-F5344CB8AC3E}">
        <p14:creationId xmlns:p14="http://schemas.microsoft.com/office/powerpoint/2010/main" val="1188993437"/>
      </p:ext>
    </p:extLst>
  </p:cSld>
  <p:clrMap bg1="lt1" tx1="dk1" bg2="lt2" tx2="dk2" accent1="accent1" accent2="accent2" accent3="accent3" accent4="accent4" accent5="accent5" accent6="accent6" hlink="hlink" folHlink="folHlink"/>
  <p:sldLayoutIdLst>
    <p:sldLayoutId id="2147483664" r:id="rId1"/>
    <p:sldLayoutId id="2147483660" r:id="rId2"/>
    <p:sldLayoutId id="2147483663" r:id="rId3"/>
    <p:sldLayoutId id="2147483661" r:id="rId4"/>
    <p:sldLayoutId id="2147483665" r:id="rId5"/>
    <p:sldLayoutId id="2147483662" r:id="rId6"/>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73F8D4C-D4F7-4339-92B3-ED7E2A9523F9}"/>
              </a:ext>
            </a:extLst>
          </p:cNvPr>
          <p:cNvSpPr>
            <a:spLocks noGrp="1"/>
          </p:cNvSpPr>
          <p:nvPr>
            <p:ph type="title"/>
          </p:nvPr>
        </p:nvSpPr>
        <p:spPr/>
        <p:txBody>
          <a:bodyPr/>
          <a:lstStyle/>
          <a:p>
            <a:r>
              <a:rPr lang="zh-CN" altLang="en-US" b="1" dirty="0">
                <a:solidFill>
                  <a:srgbClr val="0000FF"/>
                </a:solidFill>
              </a:rPr>
              <a:t>正确防疫新冠病毒</a:t>
            </a:r>
            <a:endParaRPr lang="zh-CN" altLang="en-US" b="1" dirty="0">
              <a:solidFill>
                <a:srgbClr val="0000FF"/>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962520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721B2294-3B5A-43B6-9029-8768CC3CCB9E}"/>
              </a:ext>
            </a:extLst>
          </p:cNvPr>
          <p:cNvSpPr>
            <a:spLocks noGrp="1"/>
          </p:cNvSpPr>
          <p:nvPr>
            <p:ph type="body" sz="quarter" idx="10"/>
          </p:nvPr>
        </p:nvSpPr>
        <p:spPr/>
        <p:txBody>
          <a:bodyPr/>
          <a:lstStyle/>
          <a:p>
            <a:pPr algn="l">
              <a:buFont typeface="Wingdings" panose="05000000000000000000" pitchFamily="2" charset="2"/>
              <a:buChar char="Ø"/>
            </a:pPr>
            <a:r>
              <a:rPr lang="en-US" altLang="zh-CN" sz="2800" b="1" i="0" u="none" strike="noStrike" dirty="0">
                <a:solidFill>
                  <a:srgbClr val="0000FF"/>
                </a:solidFill>
                <a:effectLst/>
                <a:latin typeface="微软雅黑" panose="020B0503020204020204" pitchFamily="34" charset="-122"/>
                <a:ea typeface="微软雅黑" panose="020B0503020204020204" pitchFamily="34" charset="-122"/>
              </a:rPr>
              <a:t>α-</a:t>
            </a: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干扰素、利巴韦林（建议与干扰素或洛匹那韦</a:t>
            </a:r>
            <a:r>
              <a:rPr lang="en-US" altLang="zh-CN" sz="2800" b="1" i="0" u="none" strike="noStrike" dirty="0">
                <a:solidFill>
                  <a:srgbClr val="0000FF"/>
                </a:solidFill>
                <a:effectLst/>
                <a:latin typeface="微软雅黑" panose="020B0503020204020204" pitchFamily="34" charset="-122"/>
                <a:ea typeface="微软雅黑" panose="020B0503020204020204" pitchFamily="34" charset="-122"/>
              </a:rPr>
              <a:t>/</a:t>
            </a: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利托那韦联合</a:t>
            </a:r>
            <a:endParaRPr lang="en-US" altLang="zh-CN" sz="2800" b="1" i="0" u="none" strike="noStrike" dirty="0">
              <a:solidFill>
                <a:srgbClr val="0000FF"/>
              </a:solidFill>
              <a:effectLst/>
              <a:latin typeface="微软雅黑" panose="020B0503020204020204" pitchFamily="34" charset="-122"/>
              <a:ea typeface="微软雅黑" panose="020B0503020204020204" pitchFamily="34" charset="-122"/>
            </a:endParaRPr>
          </a:p>
          <a:p>
            <a:pPr marL="0" indent="0" algn="l">
              <a:buNone/>
            </a:pP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应用）、磷酸氯喹、阿比多尔可继续试用，在临床应用中进一步评</a:t>
            </a:r>
            <a:endParaRPr lang="en-US" altLang="zh-CN" sz="2800" b="1" i="0" u="none" strike="noStrike" dirty="0">
              <a:solidFill>
                <a:srgbClr val="0000FF"/>
              </a:solidFill>
              <a:effectLst/>
              <a:latin typeface="微软雅黑" panose="020B0503020204020204" pitchFamily="34" charset="-122"/>
              <a:ea typeface="微软雅黑" panose="020B0503020204020204" pitchFamily="34" charset="-122"/>
            </a:endParaRPr>
          </a:p>
          <a:p>
            <a:pPr marL="0" indent="0" algn="l">
              <a:buNone/>
            </a:pP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价疗效及不良反应、禁忌症以及与其他药物的相互作用等问题。不</a:t>
            </a:r>
            <a:endParaRPr lang="en-US" altLang="zh-CN" sz="2800" b="1" i="0" u="none" strike="noStrike" dirty="0">
              <a:solidFill>
                <a:srgbClr val="0000FF"/>
              </a:solidFill>
              <a:effectLst/>
              <a:latin typeface="微软雅黑" panose="020B0503020204020204" pitchFamily="34" charset="-122"/>
              <a:ea typeface="微软雅黑" panose="020B0503020204020204" pitchFamily="34" charset="-122"/>
            </a:endParaRPr>
          </a:p>
          <a:p>
            <a:pPr marL="0" indent="0" algn="l">
              <a:buNone/>
            </a:pP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建议同时应用</a:t>
            </a:r>
            <a:r>
              <a:rPr lang="en-US" altLang="zh-CN" sz="2800" b="1" i="0" u="none" strike="noStrike" dirty="0">
                <a:solidFill>
                  <a:srgbClr val="0000FF"/>
                </a:solidFill>
                <a:effectLst/>
                <a:latin typeface="微软雅黑" panose="020B0503020204020204" pitchFamily="34" charset="-122"/>
                <a:ea typeface="微软雅黑" panose="020B0503020204020204" pitchFamily="34" charset="-122"/>
              </a:rPr>
              <a:t>3</a:t>
            </a: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种以上抗病毒药物。</a:t>
            </a:r>
          </a:p>
          <a:p>
            <a:pPr marL="0" indent="0" algn="l">
              <a:buNone/>
            </a:pP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    （二）补充了糖皮质激素治疗适应证（氧合指标进行性恶化、影</a:t>
            </a:r>
            <a:endParaRPr lang="en-US" altLang="zh-CN" sz="2800" b="1" i="0" u="none" strike="noStrike" dirty="0">
              <a:solidFill>
                <a:srgbClr val="0000FF"/>
              </a:solidFill>
              <a:effectLst/>
              <a:latin typeface="微软雅黑" panose="020B0503020204020204" pitchFamily="34" charset="-122"/>
              <a:ea typeface="微软雅黑" panose="020B0503020204020204" pitchFamily="34" charset="-122"/>
            </a:endParaRPr>
          </a:p>
          <a:p>
            <a:pPr marL="0" indent="0" algn="l">
              <a:buNone/>
            </a:pP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像学进展迅速、机体炎症反应过度激活状态的患者）、剂量及疗程。</a:t>
            </a:r>
            <a:endParaRPr lang="en-US" altLang="zh-CN" sz="2800" b="1" i="0" u="none" strike="noStrike" dirty="0">
              <a:solidFill>
                <a:srgbClr val="0000FF"/>
              </a:solidFill>
              <a:effectLst/>
              <a:latin typeface="微软雅黑" panose="020B0503020204020204" pitchFamily="34" charset="-122"/>
              <a:ea typeface="微软雅黑" panose="020B0503020204020204" pitchFamily="34" charset="-122"/>
            </a:endParaRPr>
          </a:p>
          <a:p>
            <a:pPr marL="0" indent="0">
              <a:buNone/>
            </a:pPr>
            <a:endParaRPr lang="zh-CN" altLang="en-US" dirty="0"/>
          </a:p>
        </p:txBody>
      </p:sp>
      <p:sp>
        <p:nvSpPr>
          <p:cNvPr id="3" name="灯片编号占位符 2">
            <a:extLst>
              <a:ext uri="{FF2B5EF4-FFF2-40B4-BE49-F238E27FC236}">
                <a16:creationId xmlns:a16="http://schemas.microsoft.com/office/drawing/2014/main" id="{F2151A61-F44D-4418-A02C-AA85B54349A5}"/>
              </a:ext>
            </a:extLst>
          </p:cNvPr>
          <p:cNvSpPr>
            <a:spLocks noGrp="1"/>
          </p:cNvSpPr>
          <p:nvPr>
            <p:ph type="sldNum" sz="quarter" idx="13"/>
          </p:nvPr>
        </p:nvSpPr>
        <p:spPr/>
        <p:txBody>
          <a:bodyPr/>
          <a:lstStyle/>
          <a:p>
            <a:fld id="{02F1A213-99B6-4EAC-817B-97304DC9E02D}" type="slidenum">
              <a:rPr lang="zh-CN" altLang="en-US" smtClean="0"/>
              <a:pPr/>
              <a:t>10</a:t>
            </a:fld>
            <a:endParaRPr lang="zh-CN" altLang="en-US" dirty="0"/>
          </a:p>
        </p:txBody>
      </p:sp>
    </p:spTree>
    <p:extLst>
      <p:ext uri="{BB962C8B-B14F-4D97-AF65-F5344CB8AC3E}">
        <p14:creationId xmlns:p14="http://schemas.microsoft.com/office/powerpoint/2010/main" val="27987098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3FDA60F1-1497-4421-AA5F-F4730D380CDD}"/>
              </a:ext>
            </a:extLst>
          </p:cNvPr>
          <p:cNvSpPr>
            <a:spLocks noGrp="1"/>
          </p:cNvSpPr>
          <p:nvPr>
            <p:ph type="body" sz="quarter" idx="10"/>
          </p:nvPr>
        </p:nvSpPr>
        <p:spPr/>
        <p:txBody>
          <a:bodyPr>
            <a:normAutofit fontScale="85000" lnSpcReduction="10000"/>
          </a:bodyPr>
          <a:lstStyle/>
          <a:p>
            <a:pPr marL="0" indent="0" algn="l">
              <a:buNone/>
            </a:pPr>
            <a:r>
              <a:rPr lang="zh-CN" altLang="en-US" sz="2800" b="0" i="0" u="none" strike="noStrike" dirty="0">
                <a:solidFill>
                  <a:srgbClr val="0000FF"/>
                </a:solidFill>
                <a:effectLst/>
                <a:latin typeface="微软雅黑" panose="020B0503020204020204" pitchFamily="34" charset="-122"/>
                <a:ea typeface="微软雅黑" panose="020B0503020204020204" pitchFamily="34" charset="-122"/>
              </a:rPr>
              <a:t>（</a:t>
            </a: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三）重型、危重型病例的治疗。</a:t>
            </a:r>
            <a:br>
              <a:rPr lang="zh-CN" altLang="en-US" sz="2800" b="1" dirty="0">
                <a:solidFill>
                  <a:srgbClr val="0000FF"/>
                </a:solidFill>
                <a:latin typeface="微软雅黑" panose="020B0503020204020204" pitchFamily="34" charset="-122"/>
                <a:ea typeface="微软雅黑" panose="020B0503020204020204" pitchFamily="34" charset="-122"/>
              </a:rPr>
            </a:br>
            <a:endParaRPr lang="zh-CN" altLang="en-US" sz="2800" b="1" i="0" u="none" strike="noStrike" dirty="0">
              <a:solidFill>
                <a:srgbClr val="0000FF"/>
              </a:solidFill>
              <a:effectLst/>
              <a:latin typeface="微软雅黑" panose="020B0503020204020204" pitchFamily="34" charset="-122"/>
              <a:ea typeface="微软雅黑" panose="020B0503020204020204" pitchFamily="34" charset="-122"/>
            </a:endParaRPr>
          </a:p>
          <a:p>
            <a:pPr marL="0" indent="0" algn="l">
              <a:buNone/>
            </a:pPr>
            <a:r>
              <a:rPr lang="en-US" altLang="zh-CN" sz="2800" b="1" i="0" u="none" strike="noStrike" dirty="0">
                <a:solidFill>
                  <a:srgbClr val="0000FF"/>
                </a:solidFill>
                <a:effectLst/>
                <a:latin typeface="微软雅黑" panose="020B0503020204020204" pitchFamily="34" charset="-122"/>
                <a:ea typeface="微软雅黑" panose="020B0503020204020204" pitchFamily="34" charset="-122"/>
              </a:rPr>
              <a:t>1.</a:t>
            </a: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呼吸支持：根据</a:t>
            </a:r>
            <a:r>
              <a:rPr lang="en-US" altLang="zh-CN" sz="2800" b="1" i="0" u="none" strike="noStrike" dirty="0">
                <a:solidFill>
                  <a:srgbClr val="0000FF"/>
                </a:solidFill>
                <a:effectLst/>
                <a:latin typeface="微软雅黑" panose="020B0503020204020204" pitchFamily="34" charset="-122"/>
                <a:ea typeface="微软雅黑" panose="020B0503020204020204" pitchFamily="34" charset="-122"/>
              </a:rPr>
              <a:t>PaO2/FiO2</a:t>
            </a: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分级（</a:t>
            </a:r>
            <a:r>
              <a:rPr lang="en-US" altLang="zh-CN" sz="2800" b="1" i="0" u="none" strike="noStrike" dirty="0">
                <a:solidFill>
                  <a:srgbClr val="0000FF"/>
                </a:solidFill>
                <a:effectLst/>
                <a:latin typeface="微软雅黑" panose="020B0503020204020204" pitchFamily="34" charset="-122"/>
                <a:ea typeface="微软雅黑" panose="020B0503020204020204" pitchFamily="34" charset="-122"/>
              </a:rPr>
              <a:t>200</a:t>
            </a: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a:t>
            </a:r>
            <a:r>
              <a:rPr lang="en-US" altLang="zh-CN" sz="2800" b="1" i="0" u="none" strike="noStrike" dirty="0">
                <a:solidFill>
                  <a:srgbClr val="0000FF"/>
                </a:solidFill>
                <a:effectLst/>
                <a:latin typeface="微软雅黑" panose="020B0503020204020204" pitchFamily="34" charset="-122"/>
                <a:ea typeface="微软雅黑" panose="020B0503020204020204" pitchFamily="34" charset="-122"/>
              </a:rPr>
              <a:t>300 mmHg</a:t>
            </a: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a:t>
            </a:r>
            <a:r>
              <a:rPr lang="en-US" altLang="zh-CN" sz="2800" b="1" i="0" u="none" strike="noStrike" dirty="0">
                <a:solidFill>
                  <a:srgbClr val="0000FF"/>
                </a:solidFill>
                <a:effectLst/>
                <a:latin typeface="微软雅黑" panose="020B0503020204020204" pitchFamily="34" charset="-122"/>
                <a:ea typeface="微软雅黑" panose="020B0503020204020204" pitchFamily="34" charset="-122"/>
              </a:rPr>
              <a:t>150</a:t>
            </a: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a:t>
            </a:r>
            <a:r>
              <a:rPr lang="en-US" altLang="zh-CN" sz="2800" b="1" i="0" u="none" strike="noStrike" dirty="0">
                <a:solidFill>
                  <a:srgbClr val="0000FF"/>
                </a:solidFill>
                <a:effectLst/>
                <a:latin typeface="微软雅黑" panose="020B0503020204020204" pitchFamily="34" charset="-122"/>
                <a:ea typeface="微软雅黑" panose="020B0503020204020204" pitchFamily="34" charset="-122"/>
              </a:rPr>
              <a:t>200 </a:t>
            </a:r>
          </a:p>
          <a:p>
            <a:pPr marL="0" indent="0" algn="l">
              <a:buNone/>
            </a:pPr>
            <a:r>
              <a:rPr lang="en-US" altLang="zh-CN" sz="2800" b="1" i="0" u="none" strike="noStrike" dirty="0">
                <a:solidFill>
                  <a:srgbClr val="0000FF"/>
                </a:solidFill>
                <a:effectLst/>
                <a:latin typeface="微软雅黑" panose="020B0503020204020204" pitchFamily="34" charset="-122"/>
                <a:ea typeface="微软雅黑" panose="020B0503020204020204" pitchFamily="34" charset="-122"/>
              </a:rPr>
              <a:t>mmHg</a:t>
            </a: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和＜</a:t>
            </a:r>
            <a:r>
              <a:rPr lang="en-US" altLang="zh-CN" sz="2800" b="1" i="0" u="none" strike="noStrike" dirty="0">
                <a:solidFill>
                  <a:srgbClr val="0000FF"/>
                </a:solidFill>
                <a:effectLst/>
                <a:latin typeface="微软雅黑" panose="020B0503020204020204" pitchFamily="34" charset="-122"/>
                <a:ea typeface="微软雅黑" panose="020B0503020204020204" pitchFamily="34" charset="-122"/>
              </a:rPr>
              <a:t>150 mmHg</a:t>
            </a: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）分别采取不同的呼吸支持措施，如鼻导管或面罩吸</a:t>
            </a:r>
            <a:endParaRPr lang="en-US" altLang="zh-CN" sz="2800" b="1" i="0" u="none" strike="noStrike" dirty="0">
              <a:solidFill>
                <a:srgbClr val="0000FF"/>
              </a:solidFill>
              <a:effectLst/>
              <a:latin typeface="微软雅黑" panose="020B0503020204020204" pitchFamily="34" charset="-122"/>
              <a:ea typeface="微软雅黑" panose="020B0503020204020204" pitchFamily="34" charset="-122"/>
            </a:endParaRPr>
          </a:p>
          <a:p>
            <a:pPr marL="0" indent="0" algn="l">
              <a:buNone/>
            </a:pP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氧、高流量鼻导管氧疗或无创机械通气和有创机械通气，强调要及时评估呼吸</a:t>
            </a:r>
            <a:endParaRPr lang="en-US" altLang="zh-CN" sz="2800" b="1" i="0" u="none" strike="noStrike" dirty="0">
              <a:solidFill>
                <a:srgbClr val="0000FF"/>
              </a:solidFill>
              <a:effectLst/>
              <a:latin typeface="微软雅黑" panose="020B0503020204020204" pitchFamily="34" charset="-122"/>
              <a:ea typeface="微软雅黑" panose="020B0503020204020204" pitchFamily="34" charset="-122"/>
            </a:endParaRPr>
          </a:p>
          <a:p>
            <a:pPr marL="0" indent="0" algn="l">
              <a:buNone/>
            </a:pP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窘迫和（或）低氧血症有无改善，如无改善，应及时更换呼吸支持措施。</a:t>
            </a:r>
            <a:br>
              <a:rPr lang="zh-CN" altLang="en-US" sz="2800" b="1" dirty="0">
                <a:solidFill>
                  <a:srgbClr val="0000FF"/>
                </a:solidFill>
                <a:latin typeface="微软雅黑" panose="020B0503020204020204" pitchFamily="34" charset="-122"/>
                <a:ea typeface="微软雅黑" panose="020B0503020204020204" pitchFamily="34" charset="-122"/>
              </a:rPr>
            </a:br>
            <a:endParaRPr lang="en-US" altLang="zh-CN" sz="2800" b="1" dirty="0">
              <a:solidFill>
                <a:srgbClr val="0000FF"/>
              </a:solidFill>
              <a:latin typeface="微软雅黑" panose="020B0503020204020204" pitchFamily="34" charset="-122"/>
              <a:ea typeface="微软雅黑" panose="020B0503020204020204" pitchFamily="34" charset="-122"/>
            </a:endParaRPr>
          </a:p>
          <a:p>
            <a:pPr marL="0" indent="0" algn="l">
              <a:buNone/>
            </a:pP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接受氧疗的患者，如无禁忌症，建议同时实施俯卧位通气，即清醒俯卧位通气，</a:t>
            </a:r>
            <a:endParaRPr lang="en-US" altLang="zh-CN" sz="2800" b="1" i="0" u="none" strike="noStrike" dirty="0">
              <a:solidFill>
                <a:srgbClr val="0000FF"/>
              </a:solidFill>
              <a:effectLst/>
              <a:latin typeface="微软雅黑" panose="020B0503020204020204" pitchFamily="34" charset="-122"/>
              <a:ea typeface="微软雅黑" panose="020B0503020204020204" pitchFamily="34" charset="-122"/>
            </a:endParaRPr>
          </a:p>
          <a:p>
            <a:pPr marL="0" indent="0" algn="l">
              <a:buNone/>
            </a:pP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俯卧位治疗时间应大于</a:t>
            </a:r>
            <a:r>
              <a:rPr lang="en-US" altLang="zh-CN" sz="2800" b="1" i="0" u="none" strike="noStrike" dirty="0">
                <a:solidFill>
                  <a:srgbClr val="0000FF"/>
                </a:solidFill>
                <a:effectLst/>
                <a:latin typeface="微软雅黑" panose="020B0503020204020204" pitchFamily="34" charset="-122"/>
                <a:ea typeface="微软雅黑" panose="020B0503020204020204" pitchFamily="34" charset="-122"/>
              </a:rPr>
              <a:t>12</a:t>
            </a: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小时。</a:t>
            </a:r>
            <a:endParaRPr lang="en-US" altLang="zh-CN" sz="2800" b="1" i="0" u="none" strike="noStrike" dirty="0">
              <a:solidFill>
                <a:srgbClr val="0000FF"/>
              </a:solidFill>
              <a:effectLst/>
              <a:latin typeface="微软雅黑" panose="020B0503020204020204" pitchFamily="34" charset="-122"/>
              <a:ea typeface="微软雅黑" panose="020B0503020204020204" pitchFamily="34" charset="-122"/>
            </a:endParaRPr>
          </a:p>
          <a:p>
            <a:pPr marL="0" indent="0">
              <a:buNone/>
            </a:pPr>
            <a:br>
              <a:rPr lang="zh-CN" altLang="en-US" sz="3200" dirty="0"/>
            </a:br>
            <a:endParaRPr lang="zh-CN" altLang="en-US" sz="3200" b="0" i="0" u="none" strike="noStrike" dirty="0">
              <a:solidFill>
                <a:srgbClr val="333333"/>
              </a:solidFill>
              <a:effectLst/>
            </a:endParaRPr>
          </a:p>
          <a:p>
            <a:pPr marL="0" indent="0">
              <a:buNone/>
            </a:pPr>
            <a:endParaRPr lang="zh-CN" altLang="en-US" dirty="0"/>
          </a:p>
        </p:txBody>
      </p:sp>
      <p:sp>
        <p:nvSpPr>
          <p:cNvPr id="3" name="灯片编号占位符 2">
            <a:extLst>
              <a:ext uri="{FF2B5EF4-FFF2-40B4-BE49-F238E27FC236}">
                <a16:creationId xmlns:a16="http://schemas.microsoft.com/office/drawing/2014/main" id="{0DBF7E36-62C9-42B6-AFB0-7F10B470D462}"/>
              </a:ext>
            </a:extLst>
          </p:cNvPr>
          <p:cNvSpPr>
            <a:spLocks noGrp="1"/>
          </p:cNvSpPr>
          <p:nvPr>
            <p:ph type="sldNum" sz="quarter" idx="13"/>
          </p:nvPr>
        </p:nvSpPr>
        <p:spPr/>
        <p:txBody>
          <a:bodyPr/>
          <a:lstStyle/>
          <a:p>
            <a:fld id="{02F1A213-99B6-4EAC-817B-97304DC9E02D}" type="slidenum">
              <a:rPr lang="zh-CN" altLang="en-US" smtClean="0"/>
              <a:pPr/>
              <a:t>11</a:t>
            </a:fld>
            <a:endParaRPr lang="zh-CN" altLang="en-US" dirty="0"/>
          </a:p>
        </p:txBody>
      </p:sp>
    </p:spTree>
    <p:extLst>
      <p:ext uri="{BB962C8B-B14F-4D97-AF65-F5344CB8AC3E}">
        <p14:creationId xmlns:p14="http://schemas.microsoft.com/office/powerpoint/2010/main" val="3883511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3C849FD4-C477-499C-B077-621509FA2C4A}"/>
              </a:ext>
            </a:extLst>
          </p:cNvPr>
          <p:cNvSpPr>
            <a:spLocks noGrp="1"/>
          </p:cNvSpPr>
          <p:nvPr>
            <p:ph type="body" sz="quarter" idx="10"/>
          </p:nvPr>
        </p:nvSpPr>
        <p:spPr/>
        <p:txBody>
          <a:bodyPr>
            <a:normAutofit fontScale="77500" lnSpcReduction="20000"/>
          </a:bodyPr>
          <a:lstStyle/>
          <a:p>
            <a:pPr marL="0" indent="0" algn="l">
              <a:buNone/>
            </a:pPr>
            <a:r>
              <a:rPr lang="en-US" altLang="zh-CN" sz="2800" b="1" i="0" u="none" strike="noStrike" dirty="0">
                <a:solidFill>
                  <a:srgbClr val="0000FF"/>
                </a:solidFill>
                <a:effectLst/>
                <a:latin typeface="微软雅黑" panose="020B0503020204020204" pitchFamily="34" charset="-122"/>
                <a:ea typeface="微软雅黑" panose="020B0503020204020204" pitchFamily="34" charset="-122"/>
              </a:rPr>
              <a:t>2.</a:t>
            </a: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增加“气道管理”相关内容，细化“体外膜肺氧合（</a:t>
            </a:r>
            <a:r>
              <a:rPr lang="en-US" altLang="zh-CN" sz="2800" b="1" i="0" u="none" strike="noStrike" dirty="0">
                <a:solidFill>
                  <a:srgbClr val="0000FF"/>
                </a:solidFill>
                <a:effectLst/>
                <a:latin typeface="微软雅黑" panose="020B0503020204020204" pitchFamily="34" charset="-122"/>
                <a:ea typeface="微软雅黑" panose="020B0503020204020204" pitchFamily="34" charset="-122"/>
              </a:rPr>
              <a:t>ECMO</a:t>
            </a: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）”的启动时机、</a:t>
            </a:r>
            <a:endParaRPr lang="en-US" altLang="zh-CN" sz="2800" b="1" i="0" u="none" strike="noStrike" dirty="0">
              <a:solidFill>
                <a:srgbClr val="0000FF"/>
              </a:solidFill>
              <a:effectLst/>
              <a:latin typeface="微软雅黑" panose="020B0503020204020204" pitchFamily="34" charset="-122"/>
              <a:ea typeface="微软雅黑" panose="020B0503020204020204" pitchFamily="34" charset="-122"/>
            </a:endParaRPr>
          </a:p>
          <a:p>
            <a:pPr marL="0" indent="0" algn="l">
              <a:buNone/>
            </a:pPr>
            <a:r>
              <a:rPr lang="en-US" altLang="zh-CN" sz="2800" b="1" i="0" u="none" strike="noStrike" dirty="0">
                <a:solidFill>
                  <a:srgbClr val="0000FF"/>
                </a:solidFill>
                <a:effectLst/>
                <a:latin typeface="微软雅黑" panose="020B0503020204020204" pitchFamily="34" charset="-122"/>
                <a:ea typeface="微软雅黑" panose="020B0503020204020204" pitchFamily="34" charset="-122"/>
              </a:rPr>
              <a:t>ECMO</a:t>
            </a: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指征和</a:t>
            </a:r>
            <a:r>
              <a:rPr lang="en-US" altLang="zh-CN" sz="2800" b="1" i="0" u="none" strike="noStrike" dirty="0">
                <a:solidFill>
                  <a:srgbClr val="0000FF"/>
                </a:solidFill>
                <a:effectLst/>
                <a:latin typeface="微软雅黑" panose="020B0503020204020204" pitchFamily="34" charset="-122"/>
                <a:ea typeface="微软雅黑" panose="020B0503020204020204" pitchFamily="34" charset="-122"/>
              </a:rPr>
              <a:t>ECMO</a:t>
            </a: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模式选择、推荐初始设置等。</a:t>
            </a:r>
            <a:endParaRPr lang="en-US" altLang="zh-CN" sz="2800" b="1" i="0" u="none" strike="noStrike" dirty="0">
              <a:solidFill>
                <a:srgbClr val="0000FF"/>
              </a:solidFill>
              <a:effectLst/>
              <a:latin typeface="微软雅黑" panose="020B0503020204020204" pitchFamily="34" charset="-122"/>
              <a:ea typeface="微软雅黑" panose="020B0503020204020204" pitchFamily="34" charset="-122"/>
            </a:endParaRPr>
          </a:p>
          <a:p>
            <a:pPr marL="0" indent="0" algn="l">
              <a:buNone/>
            </a:pPr>
            <a:endParaRPr lang="zh-CN" altLang="en-US" sz="2800" b="1" i="0" u="none" strike="noStrike" dirty="0">
              <a:solidFill>
                <a:srgbClr val="0000FF"/>
              </a:solidFill>
              <a:effectLst/>
              <a:latin typeface="微软雅黑" panose="020B0503020204020204" pitchFamily="34" charset="-122"/>
              <a:ea typeface="微软雅黑" panose="020B0503020204020204" pitchFamily="34" charset="-122"/>
            </a:endParaRPr>
          </a:p>
          <a:p>
            <a:pPr marL="0" indent="0" algn="l">
              <a:buNone/>
            </a:pPr>
            <a:r>
              <a:rPr lang="en-US" altLang="zh-CN" sz="2800" b="1" i="0" u="none" strike="noStrike" dirty="0">
                <a:solidFill>
                  <a:srgbClr val="0000FF"/>
                </a:solidFill>
                <a:effectLst/>
                <a:latin typeface="微软雅黑" panose="020B0503020204020204" pitchFamily="34" charset="-122"/>
                <a:ea typeface="微软雅黑" panose="020B0503020204020204" pitchFamily="34" charset="-122"/>
              </a:rPr>
              <a:t>3.</a:t>
            </a: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增加预防性“抗凝治疗”的适应证，如果发生血栓栓塞事件时，按照相应指</a:t>
            </a:r>
            <a:endParaRPr lang="en-US" altLang="zh-CN" sz="2800" b="1" i="0" u="none" strike="noStrike" dirty="0">
              <a:solidFill>
                <a:srgbClr val="0000FF"/>
              </a:solidFill>
              <a:effectLst/>
              <a:latin typeface="微软雅黑" panose="020B0503020204020204" pitchFamily="34" charset="-122"/>
              <a:ea typeface="微软雅黑" panose="020B0503020204020204" pitchFamily="34" charset="-122"/>
            </a:endParaRPr>
          </a:p>
          <a:p>
            <a:pPr marL="0" indent="0" algn="l">
              <a:buNone/>
            </a:pP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南进行抗凝治疗。</a:t>
            </a:r>
            <a:endParaRPr lang="en-US" altLang="zh-CN" sz="2800" b="1" i="0" u="none" strike="noStrike" dirty="0">
              <a:solidFill>
                <a:srgbClr val="0000FF"/>
              </a:solidFill>
              <a:effectLst/>
              <a:latin typeface="微软雅黑" panose="020B0503020204020204" pitchFamily="34" charset="-122"/>
              <a:ea typeface="微软雅黑" panose="020B0503020204020204" pitchFamily="34" charset="-122"/>
            </a:endParaRPr>
          </a:p>
          <a:p>
            <a:pPr marL="0" indent="0" algn="l">
              <a:buNone/>
            </a:pPr>
            <a:endParaRPr lang="zh-CN" altLang="en-US" sz="2800" b="1" i="0" u="none" strike="noStrike" dirty="0">
              <a:solidFill>
                <a:srgbClr val="0000FF"/>
              </a:solidFill>
              <a:effectLst/>
              <a:latin typeface="微软雅黑" panose="020B0503020204020204" pitchFamily="34" charset="-122"/>
              <a:ea typeface="微软雅黑" panose="020B0503020204020204" pitchFamily="34" charset="-122"/>
            </a:endParaRPr>
          </a:p>
          <a:p>
            <a:pPr marL="0" indent="0" algn="l">
              <a:buNone/>
            </a:pPr>
            <a:r>
              <a:rPr lang="en-US" altLang="zh-CN" sz="2800" b="1" i="0" u="none" strike="noStrike" dirty="0">
                <a:solidFill>
                  <a:srgbClr val="0000FF"/>
                </a:solidFill>
                <a:effectLst/>
                <a:latin typeface="微软雅黑" panose="020B0503020204020204" pitchFamily="34" charset="-122"/>
                <a:ea typeface="微软雅黑" panose="020B0503020204020204" pitchFamily="34" charset="-122"/>
              </a:rPr>
              <a:t>4.</a:t>
            </a: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增加“儿童多系统炎症综合征”的治疗原则，如静脉用丙种球蛋白（</a:t>
            </a:r>
            <a:r>
              <a:rPr lang="en-US" altLang="zh-CN" sz="2800" b="1" i="0" u="none" strike="noStrike" dirty="0">
                <a:solidFill>
                  <a:srgbClr val="0000FF"/>
                </a:solidFill>
                <a:effectLst/>
                <a:latin typeface="微软雅黑" panose="020B0503020204020204" pitchFamily="34" charset="-122"/>
                <a:ea typeface="微软雅黑" panose="020B0503020204020204" pitchFamily="34" charset="-122"/>
              </a:rPr>
              <a:t>IVIG</a:t>
            </a: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a:t>
            </a:r>
            <a:endParaRPr lang="en-US" altLang="zh-CN" sz="2800" b="1" i="0" u="none" strike="noStrike" dirty="0">
              <a:solidFill>
                <a:srgbClr val="0000FF"/>
              </a:solidFill>
              <a:effectLst/>
              <a:latin typeface="微软雅黑" panose="020B0503020204020204" pitchFamily="34" charset="-122"/>
              <a:ea typeface="微软雅黑" panose="020B0503020204020204" pitchFamily="34" charset="-122"/>
            </a:endParaRPr>
          </a:p>
          <a:p>
            <a:pPr marL="0" indent="0" algn="l">
              <a:buNone/>
            </a:pP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糖皮质激素及口服阿司匹林等。</a:t>
            </a:r>
            <a:endParaRPr lang="en-US" altLang="zh-CN" sz="2800" b="1" i="0" u="none" strike="noStrike" dirty="0">
              <a:solidFill>
                <a:srgbClr val="0000FF"/>
              </a:solidFill>
              <a:effectLst/>
              <a:latin typeface="微软雅黑" panose="020B0503020204020204" pitchFamily="34" charset="-122"/>
              <a:ea typeface="微软雅黑" panose="020B0503020204020204" pitchFamily="34" charset="-122"/>
            </a:endParaRPr>
          </a:p>
          <a:p>
            <a:pPr marL="0" indent="0" algn="l">
              <a:buNone/>
            </a:pPr>
            <a:endParaRPr lang="en-US" altLang="zh-CN" sz="2800" b="1" i="0" u="none" strike="noStrike" dirty="0">
              <a:solidFill>
                <a:srgbClr val="0000FF"/>
              </a:solidFill>
              <a:effectLst/>
              <a:latin typeface="微软雅黑" panose="020B0503020204020204" pitchFamily="34" charset="-122"/>
              <a:ea typeface="微软雅黑" panose="020B0503020204020204" pitchFamily="34" charset="-122"/>
            </a:endParaRPr>
          </a:p>
          <a:p>
            <a:pPr marL="0" indent="0" algn="l">
              <a:buNone/>
            </a:pPr>
            <a:r>
              <a:rPr lang="en-US" altLang="zh-CN" sz="2800" b="1" i="0" u="none" strike="noStrike" dirty="0">
                <a:solidFill>
                  <a:srgbClr val="0000FF"/>
                </a:solidFill>
                <a:effectLst/>
                <a:latin typeface="微软雅黑" panose="020B0503020204020204" pitchFamily="34" charset="-122"/>
                <a:ea typeface="微软雅黑" panose="020B0503020204020204" pitchFamily="34" charset="-122"/>
              </a:rPr>
              <a:t>(</a:t>
            </a: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四）增加“早期康复”。</a:t>
            </a:r>
            <a:endParaRPr lang="en-US" altLang="zh-CN" sz="2800" b="1" i="0" u="none" strike="noStrike" dirty="0">
              <a:solidFill>
                <a:srgbClr val="0000FF"/>
              </a:solidFill>
              <a:effectLst/>
              <a:latin typeface="微软雅黑" panose="020B0503020204020204" pitchFamily="34" charset="-122"/>
              <a:ea typeface="微软雅黑" panose="020B0503020204020204" pitchFamily="34" charset="-122"/>
            </a:endParaRPr>
          </a:p>
          <a:p>
            <a:pPr marL="0" indent="0" algn="l">
              <a:buNone/>
            </a:pP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强调要“重视患者早期康复介入，针对新冠肺炎患者呼吸功能、躯体功能以及</a:t>
            </a:r>
            <a:endParaRPr lang="en-US" altLang="zh-CN" sz="2800" b="1" i="0" u="none" strike="noStrike" dirty="0">
              <a:solidFill>
                <a:srgbClr val="0000FF"/>
              </a:solidFill>
              <a:effectLst/>
              <a:latin typeface="微软雅黑" panose="020B0503020204020204" pitchFamily="34" charset="-122"/>
              <a:ea typeface="微软雅黑" panose="020B0503020204020204" pitchFamily="34" charset="-122"/>
            </a:endParaRPr>
          </a:p>
          <a:p>
            <a:pPr marL="0" indent="0" algn="l">
              <a:buNone/>
            </a:pP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心理功能障碍，积极开展康复训练和干预，尽最大可能恢复体能、体质和免疫能力。”</a:t>
            </a:r>
            <a:br>
              <a:rPr lang="zh-CN" altLang="en-US" sz="2800" b="1" dirty="0">
                <a:solidFill>
                  <a:srgbClr val="0000FF"/>
                </a:solidFill>
                <a:latin typeface="微软雅黑" panose="020B0503020204020204" pitchFamily="34" charset="-122"/>
                <a:ea typeface="微软雅黑" panose="020B0503020204020204" pitchFamily="34" charset="-122"/>
              </a:rPr>
            </a:br>
            <a:endParaRPr lang="zh-CN" altLang="en-US" sz="2800" b="1" i="0" u="none" strike="noStrike" dirty="0">
              <a:solidFill>
                <a:srgbClr val="0000FF"/>
              </a:solidFill>
              <a:effectLst/>
              <a:latin typeface="微软雅黑" panose="020B0503020204020204" pitchFamily="34" charset="-122"/>
              <a:ea typeface="微软雅黑" panose="020B0503020204020204" pitchFamily="34" charset="-122"/>
            </a:endParaRPr>
          </a:p>
          <a:p>
            <a:pPr marL="0" indent="0">
              <a:buNone/>
            </a:pPr>
            <a:endParaRPr lang="zh-CN" altLang="en-US" dirty="0"/>
          </a:p>
        </p:txBody>
      </p:sp>
      <p:sp>
        <p:nvSpPr>
          <p:cNvPr id="3" name="灯片编号占位符 2">
            <a:extLst>
              <a:ext uri="{FF2B5EF4-FFF2-40B4-BE49-F238E27FC236}">
                <a16:creationId xmlns:a16="http://schemas.microsoft.com/office/drawing/2014/main" id="{E855C446-AE64-404C-B398-D7F04D0DAF95}"/>
              </a:ext>
            </a:extLst>
          </p:cNvPr>
          <p:cNvSpPr>
            <a:spLocks noGrp="1"/>
          </p:cNvSpPr>
          <p:nvPr>
            <p:ph type="sldNum" sz="quarter" idx="13"/>
          </p:nvPr>
        </p:nvSpPr>
        <p:spPr/>
        <p:txBody>
          <a:bodyPr/>
          <a:lstStyle/>
          <a:p>
            <a:fld id="{02F1A213-99B6-4EAC-817B-97304DC9E02D}" type="slidenum">
              <a:rPr lang="zh-CN" altLang="en-US" smtClean="0"/>
              <a:pPr/>
              <a:t>12</a:t>
            </a:fld>
            <a:endParaRPr lang="zh-CN" altLang="en-US" dirty="0"/>
          </a:p>
        </p:txBody>
      </p:sp>
    </p:spTree>
    <p:extLst>
      <p:ext uri="{BB962C8B-B14F-4D97-AF65-F5344CB8AC3E}">
        <p14:creationId xmlns:p14="http://schemas.microsoft.com/office/powerpoint/2010/main" val="12828544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88039D6C-0D23-4758-A80E-586A38AD5E74}"/>
              </a:ext>
            </a:extLst>
          </p:cNvPr>
          <p:cNvSpPr>
            <a:spLocks noGrp="1"/>
          </p:cNvSpPr>
          <p:nvPr>
            <p:ph type="body" sz="quarter" idx="10"/>
          </p:nvPr>
        </p:nvSpPr>
        <p:spPr/>
        <p:txBody>
          <a:bodyPr>
            <a:normAutofit fontScale="70000" lnSpcReduction="20000"/>
          </a:bodyPr>
          <a:lstStyle/>
          <a:p>
            <a:pPr algn="l">
              <a:buFont typeface="Wingdings" panose="05000000000000000000" pitchFamily="2" charset="2"/>
              <a:buChar char="Ø"/>
            </a:pPr>
            <a:r>
              <a:rPr lang="zh-CN" altLang="en-US" sz="2800" b="1" i="1" u="none" strike="noStrike" dirty="0">
                <a:solidFill>
                  <a:srgbClr val="FF0000"/>
                </a:solidFill>
                <a:effectLst/>
                <a:latin typeface="微软雅黑" panose="020B0503020204020204" pitchFamily="34" charset="-122"/>
                <a:ea typeface="微软雅黑" panose="020B0503020204020204" pitchFamily="34" charset="-122"/>
              </a:rPr>
              <a:t>增加“护理”相关内容</a:t>
            </a:r>
            <a:endParaRPr lang="zh-CN" altLang="en-US" sz="2800" b="1" i="1" u="none" strike="noStrike" dirty="0">
              <a:solidFill>
                <a:srgbClr val="0000FF"/>
              </a:solidFill>
              <a:effectLst/>
              <a:latin typeface="微软雅黑" panose="020B0503020204020204" pitchFamily="34" charset="-122"/>
              <a:ea typeface="微软雅黑" panose="020B0503020204020204" pitchFamily="34" charset="-122"/>
            </a:endParaRPr>
          </a:p>
          <a:p>
            <a:pPr marL="0" indent="0" algn="l">
              <a:buNone/>
            </a:pP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根据患者病情，明确护理重点并做好基础护理。强调对重症</a:t>
            </a:r>
            <a:r>
              <a:rPr lang="en-US" altLang="zh-CN" sz="2800" b="1" i="0" u="none" strike="noStrike" dirty="0">
                <a:solidFill>
                  <a:srgbClr val="0000FF"/>
                </a:solidFill>
                <a:effectLst/>
                <a:latin typeface="微软雅黑" panose="020B0503020204020204" pitchFamily="34" charset="-122"/>
                <a:ea typeface="微软雅黑" panose="020B0503020204020204" pitchFamily="34" charset="-122"/>
              </a:rPr>
              <a:t>/</a:t>
            </a: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危重症患者要“密切观察患者生</a:t>
            </a:r>
            <a:endParaRPr lang="en-US" altLang="zh-CN" sz="2800" b="1" i="0" u="none" strike="noStrike" dirty="0">
              <a:solidFill>
                <a:srgbClr val="0000FF"/>
              </a:solidFill>
              <a:effectLst/>
              <a:latin typeface="微软雅黑" panose="020B0503020204020204" pitchFamily="34" charset="-122"/>
              <a:ea typeface="微软雅黑" panose="020B0503020204020204" pitchFamily="34" charset="-122"/>
            </a:endParaRPr>
          </a:p>
          <a:p>
            <a:pPr marL="0" indent="0" algn="l">
              <a:buNone/>
            </a:pP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命体征和意识状态，重点监测血氧饱和度。”卧床患者要预防压力性损伤。按护理规范做好各</a:t>
            </a:r>
            <a:endParaRPr lang="en-US" altLang="zh-CN" sz="2800" b="1" i="0" u="none" strike="noStrike" dirty="0">
              <a:solidFill>
                <a:srgbClr val="0000FF"/>
              </a:solidFill>
              <a:effectLst/>
              <a:latin typeface="微软雅黑" panose="020B0503020204020204" pitchFamily="34" charset="-122"/>
              <a:ea typeface="微软雅黑" panose="020B0503020204020204" pitchFamily="34" charset="-122"/>
            </a:endParaRPr>
          </a:p>
          <a:p>
            <a:pPr marL="0" indent="0" algn="l">
              <a:buNone/>
            </a:pP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种有创治疗、侵入性操作的护理。</a:t>
            </a:r>
            <a:endParaRPr lang="en-US" altLang="zh-CN" sz="2800" b="1" i="0" u="none" strike="noStrike" dirty="0">
              <a:solidFill>
                <a:srgbClr val="0000FF"/>
              </a:solidFill>
              <a:effectLst/>
              <a:latin typeface="微软雅黑" panose="020B0503020204020204" pitchFamily="34" charset="-122"/>
              <a:ea typeface="微软雅黑" panose="020B0503020204020204" pitchFamily="34" charset="-122"/>
            </a:endParaRPr>
          </a:p>
          <a:p>
            <a:pPr marL="0" indent="0" algn="l">
              <a:buNone/>
            </a:pPr>
            <a:endParaRPr lang="zh-CN" altLang="en-US" sz="2800" b="1" i="0" u="none" strike="noStrike" dirty="0">
              <a:solidFill>
                <a:srgbClr val="FF0000"/>
              </a:solidFill>
              <a:effectLst/>
              <a:latin typeface="微软雅黑" panose="020B0503020204020204" pitchFamily="34" charset="-122"/>
              <a:ea typeface="微软雅黑" panose="020B0503020204020204" pitchFamily="34" charset="-122"/>
            </a:endParaRPr>
          </a:p>
          <a:p>
            <a:pPr algn="l">
              <a:buFont typeface="Wingdings" panose="05000000000000000000" pitchFamily="2" charset="2"/>
              <a:buChar char="Ø"/>
            </a:pPr>
            <a:r>
              <a:rPr lang="zh-CN" altLang="en-US" sz="2800" b="1" i="1" u="none" strike="noStrike" dirty="0">
                <a:solidFill>
                  <a:srgbClr val="FF0000"/>
                </a:solidFill>
                <a:effectLst/>
                <a:latin typeface="微软雅黑" panose="020B0503020204020204" pitchFamily="34" charset="-122"/>
                <a:ea typeface="微软雅黑" panose="020B0503020204020204" pitchFamily="34" charset="-122"/>
              </a:rPr>
              <a:t>出院标准和出院后注意事项</a:t>
            </a:r>
            <a:endParaRPr lang="en-US" altLang="zh-CN" sz="2800" b="1" i="1" u="none" strike="noStrike" dirty="0">
              <a:solidFill>
                <a:srgbClr val="FF0000"/>
              </a:solidFill>
              <a:effectLst/>
              <a:latin typeface="微软雅黑" panose="020B0503020204020204" pitchFamily="34" charset="-122"/>
              <a:ea typeface="微软雅黑" panose="020B0503020204020204" pitchFamily="34" charset="-122"/>
            </a:endParaRPr>
          </a:p>
          <a:p>
            <a:pPr marL="0" indent="0" algn="l">
              <a:buNone/>
            </a:pPr>
            <a:br>
              <a:rPr lang="zh-CN" altLang="en-US" sz="2800" b="1" dirty="0">
                <a:solidFill>
                  <a:srgbClr val="0000FF"/>
                </a:solidFill>
                <a:latin typeface="微软雅黑" panose="020B0503020204020204" pitchFamily="34" charset="-122"/>
                <a:ea typeface="微软雅黑" panose="020B0503020204020204" pitchFamily="34" charset="-122"/>
              </a:rPr>
            </a:b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对于体温恢复正常</a:t>
            </a:r>
            <a:r>
              <a:rPr lang="en-US" altLang="zh-CN" sz="2800" b="1" i="0" u="none" strike="noStrike" dirty="0">
                <a:solidFill>
                  <a:srgbClr val="0000FF"/>
                </a:solidFill>
                <a:effectLst/>
                <a:latin typeface="微软雅黑" panose="020B0503020204020204" pitchFamily="34" charset="-122"/>
                <a:ea typeface="微软雅黑" panose="020B0503020204020204" pitchFamily="34" charset="-122"/>
              </a:rPr>
              <a:t>3</a:t>
            </a: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天以上、呼吸道症状明显好转和肺部影像学显示急性渗出性病变明显改善</a:t>
            </a:r>
            <a:endParaRPr lang="en-US" altLang="zh-CN" sz="2800" b="1" i="0" u="none" strike="noStrike" dirty="0">
              <a:solidFill>
                <a:srgbClr val="0000FF"/>
              </a:solidFill>
              <a:effectLst/>
              <a:latin typeface="微软雅黑" panose="020B0503020204020204" pitchFamily="34" charset="-122"/>
              <a:ea typeface="微软雅黑" panose="020B0503020204020204" pitchFamily="34" charset="-122"/>
            </a:endParaRPr>
          </a:p>
          <a:p>
            <a:pPr marL="0" indent="0" algn="l">
              <a:buNone/>
            </a:pP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的患者，如核酸仍持续阳性超过４周者，建“通过抗体检测、病毒培养分离等方法对患者传染</a:t>
            </a:r>
            <a:endParaRPr lang="en-US" altLang="zh-CN" sz="2800" b="1" i="0" u="none" strike="noStrike" dirty="0">
              <a:solidFill>
                <a:srgbClr val="0000FF"/>
              </a:solidFill>
              <a:effectLst/>
              <a:latin typeface="微软雅黑" panose="020B0503020204020204" pitchFamily="34" charset="-122"/>
              <a:ea typeface="微软雅黑" panose="020B0503020204020204" pitchFamily="34" charset="-122"/>
            </a:endParaRPr>
          </a:p>
          <a:p>
            <a:pPr marL="0" indent="0" algn="l">
              <a:buNone/>
            </a:pP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性进行综合评估后，判断是否出院。”</a:t>
            </a:r>
            <a:endParaRPr lang="en-US" altLang="zh-CN" sz="2800" b="1" i="0" u="none" strike="noStrike" dirty="0">
              <a:solidFill>
                <a:srgbClr val="0000FF"/>
              </a:solidFill>
              <a:effectLst/>
              <a:latin typeface="微软雅黑" panose="020B0503020204020204" pitchFamily="34" charset="-122"/>
              <a:ea typeface="微软雅黑" panose="020B0503020204020204" pitchFamily="34" charset="-122"/>
            </a:endParaRPr>
          </a:p>
          <a:p>
            <a:pPr algn="l">
              <a:buFont typeface="Wingdings" panose="05000000000000000000" pitchFamily="2" charset="2"/>
              <a:buChar char="Ø"/>
            </a:pPr>
            <a:r>
              <a:rPr lang="zh-CN" altLang="en-US" sz="2800" b="1" i="1" u="none" strike="noStrike" dirty="0">
                <a:solidFill>
                  <a:srgbClr val="FF0000"/>
                </a:solidFill>
                <a:effectLst/>
                <a:latin typeface="微软雅黑" panose="020B0503020204020204" pitchFamily="34" charset="-122"/>
                <a:ea typeface="微软雅黑" panose="020B0503020204020204" pitchFamily="34" charset="-122"/>
              </a:rPr>
              <a:t>增加“预防”相关内容</a:t>
            </a:r>
            <a:br>
              <a:rPr lang="zh-CN" altLang="en-US" sz="2800" dirty="0">
                <a:latin typeface="微软雅黑" panose="020B0503020204020204" pitchFamily="34" charset="-122"/>
                <a:ea typeface="微软雅黑" panose="020B0503020204020204" pitchFamily="34" charset="-122"/>
              </a:rPr>
            </a:br>
            <a:endParaRPr lang="zh-CN" altLang="en-US" sz="2800" b="0" i="0" u="none" strike="noStrike" dirty="0">
              <a:solidFill>
                <a:srgbClr val="333333"/>
              </a:solidFill>
              <a:effectLst/>
              <a:latin typeface="微软雅黑" panose="020B0503020204020204" pitchFamily="34" charset="-122"/>
              <a:ea typeface="微软雅黑" panose="020B0503020204020204" pitchFamily="34" charset="-122"/>
            </a:endParaRPr>
          </a:p>
          <a:p>
            <a:pPr marL="0" indent="0" algn="l">
              <a:buNone/>
            </a:pP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提出保持良好的个人及环境卫生、提高健康素养、保持室内通风良好、</a:t>
            </a:r>
            <a:endParaRPr lang="en-US" altLang="zh-CN" sz="2800" b="1" i="0" u="none" strike="noStrike" dirty="0">
              <a:solidFill>
                <a:srgbClr val="0000FF"/>
              </a:solidFill>
              <a:effectLst/>
              <a:latin typeface="微软雅黑" panose="020B0503020204020204" pitchFamily="34" charset="-122"/>
              <a:ea typeface="微软雅黑" panose="020B0503020204020204" pitchFamily="34" charset="-122"/>
            </a:endParaRPr>
          </a:p>
          <a:p>
            <a:pPr marL="0" indent="0" algn="l">
              <a:buNone/>
            </a:pP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科学做好个人防护、及时就诊等防控建议</a:t>
            </a:r>
            <a:endParaRPr lang="zh-CN" altLang="en-US" dirty="0"/>
          </a:p>
        </p:txBody>
      </p:sp>
      <p:sp>
        <p:nvSpPr>
          <p:cNvPr id="3" name="灯片编号占位符 2">
            <a:extLst>
              <a:ext uri="{FF2B5EF4-FFF2-40B4-BE49-F238E27FC236}">
                <a16:creationId xmlns:a16="http://schemas.microsoft.com/office/drawing/2014/main" id="{FB6EB51D-3D18-4F75-BD7C-D7B658AB6485}"/>
              </a:ext>
            </a:extLst>
          </p:cNvPr>
          <p:cNvSpPr>
            <a:spLocks noGrp="1"/>
          </p:cNvSpPr>
          <p:nvPr>
            <p:ph type="sldNum" sz="quarter" idx="13"/>
          </p:nvPr>
        </p:nvSpPr>
        <p:spPr/>
        <p:txBody>
          <a:bodyPr/>
          <a:lstStyle/>
          <a:p>
            <a:fld id="{02F1A213-99B6-4EAC-817B-97304DC9E02D}" type="slidenum">
              <a:rPr lang="zh-CN" altLang="en-US" smtClean="0"/>
              <a:pPr/>
              <a:t>13</a:t>
            </a:fld>
            <a:endParaRPr lang="zh-CN" altLang="en-US" dirty="0"/>
          </a:p>
        </p:txBody>
      </p:sp>
    </p:spTree>
    <p:extLst>
      <p:ext uri="{BB962C8B-B14F-4D97-AF65-F5344CB8AC3E}">
        <p14:creationId xmlns:p14="http://schemas.microsoft.com/office/powerpoint/2010/main" val="318830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16DBEACF-B2A5-4B84-B878-F330B72E44A6}"/>
              </a:ext>
            </a:extLst>
          </p:cNvPr>
          <p:cNvSpPr>
            <a:spLocks noGrp="1"/>
          </p:cNvSpPr>
          <p:nvPr>
            <p:ph type="body" sz="quarter" idx="10"/>
          </p:nvPr>
        </p:nvSpPr>
        <p:spPr/>
        <p:txBody>
          <a:bodyPr>
            <a:normAutofit fontScale="92500"/>
          </a:bodyPr>
          <a:lstStyle/>
          <a:p>
            <a:pPr marL="0" indent="0">
              <a:buNone/>
            </a:pPr>
            <a:r>
              <a:rPr lang="zh-CN" altLang="en-US" b="1" dirty="0">
                <a:solidFill>
                  <a:srgbClr val="FF0000"/>
                </a:solidFill>
              </a:rPr>
              <a:t>四</a:t>
            </a:r>
            <a:r>
              <a:rPr lang="en-US" altLang="zh-CN" b="1" dirty="0">
                <a:solidFill>
                  <a:srgbClr val="FF0000"/>
                </a:solidFill>
              </a:rPr>
              <a:t>.</a:t>
            </a:r>
            <a:r>
              <a:rPr lang="zh-CN" altLang="en-US" b="1" dirty="0">
                <a:solidFill>
                  <a:srgbClr val="FF0000"/>
                </a:solidFill>
              </a:rPr>
              <a:t>积极的预防措施</a:t>
            </a:r>
            <a:endParaRPr lang="en-US" altLang="zh-CN" b="1" dirty="0">
              <a:solidFill>
                <a:srgbClr val="FF0000"/>
              </a:solidFill>
            </a:endParaRPr>
          </a:p>
          <a:p>
            <a:pPr marL="0" indent="0">
              <a:buNone/>
            </a:pPr>
            <a:endParaRPr lang="en-US" altLang="zh-CN" sz="2800" b="1" dirty="0">
              <a:solidFill>
                <a:srgbClr val="0000FF"/>
              </a:solidFill>
            </a:endParaRPr>
          </a:p>
          <a:p>
            <a:pPr marL="0" indent="0">
              <a:buNone/>
            </a:pPr>
            <a:r>
              <a:rPr lang="en-US" altLang="zh-CN" sz="2800" b="1" dirty="0">
                <a:solidFill>
                  <a:srgbClr val="0000FF"/>
                </a:solidFill>
              </a:rPr>
              <a:t>1.</a:t>
            </a:r>
            <a:r>
              <a:rPr lang="zh-CN" altLang="en-US" sz="2800" b="1" dirty="0">
                <a:solidFill>
                  <a:srgbClr val="0000FF"/>
                </a:solidFill>
              </a:rPr>
              <a:t>建议我们全体师生们早晨起来漱口后，再用</a:t>
            </a:r>
            <a:r>
              <a:rPr lang="en-US" altLang="zh-CN" sz="2800" b="1" dirty="0">
                <a:solidFill>
                  <a:srgbClr val="0000FF"/>
                </a:solidFill>
              </a:rPr>
              <a:t>5%</a:t>
            </a:r>
            <a:r>
              <a:rPr lang="zh-CN" altLang="en-US" sz="2800" b="1" dirty="0">
                <a:solidFill>
                  <a:srgbClr val="0000FF"/>
                </a:solidFill>
              </a:rPr>
              <a:t>的小苏打水漱漱口。</a:t>
            </a:r>
            <a:endParaRPr lang="en-US" altLang="zh-CN" sz="2800" b="1" dirty="0">
              <a:solidFill>
                <a:srgbClr val="0000FF"/>
              </a:solidFill>
            </a:endParaRPr>
          </a:p>
          <a:p>
            <a:pPr marL="0" indent="0">
              <a:buNone/>
            </a:pPr>
            <a:r>
              <a:rPr lang="en-US" altLang="zh-CN" sz="2800" b="1" dirty="0">
                <a:solidFill>
                  <a:srgbClr val="0000FF"/>
                </a:solidFill>
              </a:rPr>
              <a:t>2.</a:t>
            </a:r>
            <a:r>
              <a:rPr lang="zh-CN" altLang="en-US" sz="2800" b="1" dirty="0">
                <a:solidFill>
                  <a:srgbClr val="0000FF"/>
                </a:solidFill>
              </a:rPr>
              <a:t>外出戴口罩，戴护目镜，戴手套，勤洗手。</a:t>
            </a:r>
            <a:endParaRPr lang="en-US" altLang="zh-CN" sz="2800" b="1" dirty="0">
              <a:solidFill>
                <a:srgbClr val="0000FF"/>
              </a:solidFill>
            </a:endParaRPr>
          </a:p>
          <a:p>
            <a:pPr marL="0" indent="0">
              <a:buNone/>
            </a:pPr>
            <a:r>
              <a:rPr lang="en-US" altLang="zh-CN" sz="2800" b="1" dirty="0">
                <a:solidFill>
                  <a:srgbClr val="0000FF"/>
                </a:solidFill>
              </a:rPr>
              <a:t>3.</a:t>
            </a:r>
            <a:r>
              <a:rPr lang="zh-CN" altLang="en-US" sz="2800" b="1" dirty="0">
                <a:solidFill>
                  <a:srgbClr val="0000FF"/>
                </a:solidFill>
              </a:rPr>
              <a:t>学校办公室，宿舍，厨房，厕所每天用紫外线消毒灯消毒，每天</a:t>
            </a:r>
            <a:r>
              <a:rPr lang="en-US" altLang="zh-CN" sz="2800" b="1" dirty="0">
                <a:solidFill>
                  <a:srgbClr val="0000FF"/>
                </a:solidFill>
              </a:rPr>
              <a:t>2</a:t>
            </a:r>
            <a:r>
              <a:rPr lang="zh-CN" altLang="en-US" sz="2800" b="1" dirty="0">
                <a:solidFill>
                  <a:srgbClr val="0000FF"/>
                </a:solidFill>
              </a:rPr>
              <a:t>次，每次</a:t>
            </a:r>
            <a:endParaRPr lang="en-US" altLang="zh-CN" sz="2800" b="1" dirty="0">
              <a:solidFill>
                <a:srgbClr val="0000FF"/>
              </a:solidFill>
            </a:endParaRPr>
          </a:p>
          <a:p>
            <a:pPr marL="0" indent="0">
              <a:buNone/>
            </a:pPr>
            <a:r>
              <a:rPr lang="en-US" altLang="zh-CN" sz="2800" b="1" dirty="0">
                <a:solidFill>
                  <a:srgbClr val="0000FF"/>
                </a:solidFill>
              </a:rPr>
              <a:t>20</a:t>
            </a:r>
            <a:r>
              <a:rPr lang="zh-CN" altLang="en-US" sz="2800" b="1" dirty="0">
                <a:solidFill>
                  <a:srgbClr val="0000FF"/>
                </a:solidFill>
              </a:rPr>
              <a:t>分钟，消毒时房屋中的绿植花草搬开，否则绿植花草会被紫外线杀死。</a:t>
            </a:r>
            <a:endParaRPr lang="en-US" altLang="zh-CN" sz="2800" b="1" dirty="0">
              <a:solidFill>
                <a:srgbClr val="0000FF"/>
              </a:solidFill>
            </a:endParaRPr>
          </a:p>
          <a:p>
            <a:pPr marL="0" indent="0">
              <a:buNone/>
            </a:pPr>
            <a:r>
              <a:rPr lang="en-US" altLang="zh-CN" sz="2800" b="1" dirty="0">
                <a:solidFill>
                  <a:srgbClr val="0000FF"/>
                </a:solidFill>
              </a:rPr>
              <a:t>4.</a:t>
            </a:r>
            <a:r>
              <a:rPr lang="zh-CN" altLang="en-US" sz="2800" b="1" dirty="0">
                <a:solidFill>
                  <a:srgbClr val="0000FF"/>
                </a:solidFill>
              </a:rPr>
              <a:t>学校办公室，宿舍，厨房和厕所每天按时通风。</a:t>
            </a:r>
            <a:endParaRPr lang="en-US" altLang="zh-CN" sz="2800" b="1" dirty="0">
              <a:solidFill>
                <a:srgbClr val="0000FF"/>
              </a:solidFill>
            </a:endParaRPr>
          </a:p>
          <a:p>
            <a:pPr marL="0" indent="0">
              <a:buNone/>
            </a:pPr>
            <a:r>
              <a:rPr lang="en-US" altLang="zh-CN" sz="2800" b="1" dirty="0">
                <a:solidFill>
                  <a:srgbClr val="0000FF"/>
                </a:solidFill>
              </a:rPr>
              <a:t>5.</a:t>
            </a:r>
            <a:r>
              <a:rPr lang="zh-CN" altLang="en-US" sz="2800" b="1" dirty="0">
                <a:solidFill>
                  <a:srgbClr val="0000FF"/>
                </a:solidFill>
              </a:rPr>
              <a:t>乘电梯要戴手套按键，最好是没有人再乘坐，住</a:t>
            </a:r>
            <a:r>
              <a:rPr lang="en-US" altLang="zh-CN" sz="2800" b="1" dirty="0">
                <a:solidFill>
                  <a:srgbClr val="0000FF"/>
                </a:solidFill>
              </a:rPr>
              <a:t>2-4</a:t>
            </a:r>
            <a:r>
              <a:rPr lang="zh-CN" altLang="en-US" sz="2800" b="1" dirty="0">
                <a:solidFill>
                  <a:srgbClr val="0000FF"/>
                </a:solidFill>
              </a:rPr>
              <a:t>层的人们不要坐电梯，走楼梯。</a:t>
            </a:r>
          </a:p>
          <a:p>
            <a:pPr marL="0" indent="0">
              <a:buNone/>
            </a:pPr>
            <a:endParaRPr lang="zh-CN" altLang="en-US" dirty="0"/>
          </a:p>
        </p:txBody>
      </p:sp>
      <p:sp>
        <p:nvSpPr>
          <p:cNvPr id="3" name="灯片编号占位符 2">
            <a:extLst>
              <a:ext uri="{FF2B5EF4-FFF2-40B4-BE49-F238E27FC236}">
                <a16:creationId xmlns:a16="http://schemas.microsoft.com/office/drawing/2014/main" id="{3548BCF4-A5C4-4E3C-92CA-C114F56341FE}"/>
              </a:ext>
            </a:extLst>
          </p:cNvPr>
          <p:cNvSpPr>
            <a:spLocks noGrp="1"/>
          </p:cNvSpPr>
          <p:nvPr>
            <p:ph type="sldNum" sz="quarter" idx="13"/>
          </p:nvPr>
        </p:nvSpPr>
        <p:spPr/>
        <p:txBody>
          <a:bodyPr/>
          <a:lstStyle/>
          <a:p>
            <a:fld id="{02F1A213-99B6-4EAC-817B-97304DC9E02D}" type="slidenum">
              <a:rPr lang="zh-CN" altLang="en-US" smtClean="0"/>
              <a:pPr/>
              <a:t>14</a:t>
            </a:fld>
            <a:endParaRPr lang="zh-CN" altLang="en-US" dirty="0"/>
          </a:p>
        </p:txBody>
      </p:sp>
    </p:spTree>
    <p:extLst>
      <p:ext uri="{BB962C8B-B14F-4D97-AF65-F5344CB8AC3E}">
        <p14:creationId xmlns:p14="http://schemas.microsoft.com/office/powerpoint/2010/main" val="22731012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AAFF8376-A7A5-4DCB-B768-460CBF6AD173}"/>
              </a:ext>
            </a:extLst>
          </p:cNvPr>
          <p:cNvSpPr>
            <a:spLocks noGrp="1"/>
          </p:cNvSpPr>
          <p:nvPr>
            <p:ph type="body" sz="quarter" idx="10"/>
          </p:nvPr>
        </p:nvSpPr>
        <p:spPr/>
        <p:txBody>
          <a:bodyPr/>
          <a:lstStyle/>
          <a:p>
            <a:pPr marL="0" indent="0">
              <a:buNone/>
            </a:pPr>
            <a:r>
              <a:rPr lang="en-US" altLang="zh-CN" sz="2800" b="1" dirty="0">
                <a:solidFill>
                  <a:srgbClr val="0000FF"/>
                </a:solidFill>
              </a:rPr>
              <a:t>6.</a:t>
            </a:r>
            <a:r>
              <a:rPr lang="zh-CN" altLang="en-US" sz="2800" b="1" dirty="0">
                <a:solidFill>
                  <a:srgbClr val="0000FF"/>
                </a:solidFill>
              </a:rPr>
              <a:t>老师与学生外出不去任何公共场所，包括公共厕所，避免交叉感染</a:t>
            </a:r>
            <a:r>
              <a:rPr lang="zh-CN" altLang="en-US" sz="2800" dirty="0">
                <a:solidFill>
                  <a:srgbClr val="0000FF"/>
                </a:solidFill>
              </a:rPr>
              <a:t>。</a:t>
            </a:r>
            <a:endParaRPr lang="en-US" altLang="zh-CN" sz="2800" dirty="0">
              <a:solidFill>
                <a:srgbClr val="0000FF"/>
              </a:solidFill>
            </a:endParaRPr>
          </a:p>
          <a:p>
            <a:pPr marL="0" indent="0">
              <a:buNone/>
            </a:pPr>
            <a:r>
              <a:rPr lang="en-US" altLang="zh-CN" sz="2800" b="1" dirty="0">
                <a:solidFill>
                  <a:srgbClr val="0000FF"/>
                </a:solidFill>
              </a:rPr>
              <a:t>7.</a:t>
            </a:r>
            <a:r>
              <a:rPr lang="zh-CN" altLang="en-US" sz="2800" b="1" dirty="0">
                <a:solidFill>
                  <a:srgbClr val="0000FF"/>
                </a:solidFill>
              </a:rPr>
              <a:t>学校不接待任何客人，必须接待客人要扫北京健康码。</a:t>
            </a:r>
            <a:endParaRPr lang="en-US" altLang="zh-CN" sz="2800" b="1" dirty="0">
              <a:solidFill>
                <a:srgbClr val="0000FF"/>
              </a:solidFill>
            </a:endParaRPr>
          </a:p>
          <a:p>
            <a:pPr marL="0" indent="0">
              <a:buNone/>
            </a:pPr>
            <a:r>
              <a:rPr lang="en-US" altLang="zh-CN" sz="2800" b="1" dirty="0">
                <a:solidFill>
                  <a:srgbClr val="0000FF"/>
                </a:solidFill>
              </a:rPr>
              <a:t>8.</a:t>
            </a:r>
            <a:r>
              <a:rPr lang="zh-CN" altLang="en-US" sz="2800" b="1" dirty="0">
                <a:solidFill>
                  <a:srgbClr val="0000FF"/>
                </a:solidFill>
              </a:rPr>
              <a:t>老师与学生不许到餐馆就餐，也不能与朋友在外集体聚餐。</a:t>
            </a:r>
            <a:endParaRPr lang="en-US" altLang="zh-CN" sz="2800" b="1" dirty="0">
              <a:solidFill>
                <a:srgbClr val="0000FF"/>
              </a:solidFill>
            </a:endParaRPr>
          </a:p>
          <a:p>
            <a:pPr marL="0" indent="0">
              <a:buNone/>
            </a:pPr>
            <a:r>
              <a:rPr lang="en-US" altLang="zh-CN" sz="2800" b="1" dirty="0">
                <a:solidFill>
                  <a:srgbClr val="0000FF"/>
                </a:solidFill>
              </a:rPr>
              <a:t>9.</a:t>
            </a:r>
            <a:r>
              <a:rPr lang="zh-CN" altLang="en-US" sz="2800" b="1" dirty="0">
                <a:solidFill>
                  <a:srgbClr val="0000FF"/>
                </a:solidFill>
              </a:rPr>
              <a:t>学校教职员工，学生间隔距离</a:t>
            </a:r>
            <a:r>
              <a:rPr lang="en-US" altLang="zh-CN" sz="2800" b="1" dirty="0">
                <a:solidFill>
                  <a:srgbClr val="0000FF"/>
                </a:solidFill>
              </a:rPr>
              <a:t>1</a:t>
            </a:r>
            <a:r>
              <a:rPr lang="zh-CN" altLang="en-US" sz="2800" b="1" dirty="0">
                <a:solidFill>
                  <a:srgbClr val="0000FF"/>
                </a:solidFill>
              </a:rPr>
              <a:t>米打饭，间隔距离</a:t>
            </a:r>
            <a:r>
              <a:rPr lang="en-US" altLang="zh-CN" sz="2800" b="1" dirty="0">
                <a:solidFill>
                  <a:srgbClr val="0000FF"/>
                </a:solidFill>
              </a:rPr>
              <a:t>1</a:t>
            </a:r>
            <a:r>
              <a:rPr lang="zh-CN" altLang="en-US" sz="2800" b="1" dirty="0">
                <a:solidFill>
                  <a:srgbClr val="0000FF"/>
                </a:solidFill>
              </a:rPr>
              <a:t>米就餐。</a:t>
            </a:r>
            <a:endParaRPr lang="en-US" altLang="zh-CN" sz="2800" b="1" dirty="0">
              <a:solidFill>
                <a:srgbClr val="0000FF"/>
              </a:solidFill>
            </a:endParaRPr>
          </a:p>
          <a:p>
            <a:pPr marL="0" indent="0">
              <a:buNone/>
            </a:pPr>
            <a:r>
              <a:rPr lang="en-US" altLang="zh-CN" sz="2800" b="1" dirty="0">
                <a:solidFill>
                  <a:srgbClr val="0000FF"/>
                </a:solidFill>
              </a:rPr>
              <a:t>10.</a:t>
            </a:r>
            <a:r>
              <a:rPr lang="zh-CN" altLang="en-US" sz="2800" b="1" dirty="0">
                <a:solidFill>
                  <a:srgbClr val="0000FF"/>
                </a:solidFill>
              </a:rPr>
              <a:t>大家一定把自己的体重指数控制在</a:t>
            </a:r>
            <a:r>
              <a:rPr lang="en-US" altLang="zh-CN" sz="2800" b="1" dirty="0">
                <a:solidFill>
                  <a:srgbClr val="0000FF"/>
                </a:solidFill>
              </a:rPr>
              <a:t>23-24</a:t>
            </a:r>
          </a:p>
          <a:p>
            <a:pPr>
              <a:buFont typeface="Wingdings" panose="05000000000000000000" pitchFamily="2" charset="2"/>
              <a:buChar char="Ø"/>
            </a:pPr>
            <a:r>
              <a:rPr lang="zh-CN" altLang="en-US" sz="2800" b="1" dirty="0">
                <a:solidFill>
                  <a:srgbClr val="0000FF"/>
                </a:solidFill>
              </a:rPr>
              <a:t>我们的校医给全校师生测量一下</a:t>
            </a:r>
            <a:endParaRPr lang="en-US" altLang="zh-CN" sz="2800" b="1" dirty="0">
              <a:solidFill>
                <a:srgbClr val="0000FF"/>
              </a:solidFill>
            </a:endParaRPr>
          </a:p>
          <a:p>
            <a:pPr>
              <a:buFont typeface="Wingdings" panose="05000000000000000000" pitchFamily="2" charset="2"/>
              <a:buChar char="Ø"/>
            </a:pPr>
            <a:r>
              <a:rPr lang="zh-CN" altLang="en-US" sz="2800" b="1" dirty="0">
                <a:solidFill>
                  <a:srgbClr val="0000FF"/>
                </a:solidFill>
              </a:rPr>
              <a:t>计算公式</a:t>
            </a:r>
            <a:endParaRPr lang="en-US" altLang="zh-CN" sz="2800" b="1" dirty="0">
              <a:solidFill>
                <a:srgbClr val="0000FF"/>
              </a:solidFill>
            </a:endParaRPr>
          </a:p>
          <a:p>
            <a:pPr marL="0" indent="0">
              <a:buNone/>
            </a:pPr>
            <a:r>
              <a:rPr lang="zh-CN" altLang="en-US" sz="2800" b="1" dirty="0">
                <a:solidFill>
                  <a:srgbClr val="0000FF"/>
                </a:solidFill>
              </a:rPr>
              <a:t>          体重指数</a:t>
            </a:r>
            <a:r>
              <a:rPr lang="en-US" altLang="zh-CN" sz="2800" b="1" dirty="0">
                <a:solidFill>
                  <a:srgbClr val="0000FF"/>
                </a:solidFill>
              </a:rPr>
              <a:t>=</a:t>
            </a:r>
            <a:r>
              <a:rPr lang="zh-CN" altLang="en-US" sz="2800" b="1" dirty="0">
                <a:solidFill>
                  <a:srgbClr val="0000FF"/>
                </a:solidFill>
              </a:rPr>
              <a:t> 体重</a:t>
            </a:r>
            <a:r>
              <a:rPr lang="en-US" altLang="zh-CN" sz="2800" b="1" dirty="0">
                <a:solidFill>
                  <a:srgbClr val="0000FF"/>
                </a:solidFill>
              </a:rPr>
              <a:t>kg/</a:t>
            </a:r>
            <a:r>
              <a:rPr lang="zh-CN" altLang="en-US" sz="2800" b="1" dirty="0">
                <a:solidFill>
                  <a:srgbClr val="0000FF"/>
                </a:solidFill>
              </a:rPr>
              <a:t>身高</a:t>
            </a:r>
            <a:r>
              <a:rPr lang="en-US" altLang="zh-CN" sz="2800" b="1" dirty="0">
                <a:solidFill>
                  <a:srgbClr val="0000FF"/>
                </a:solidFill>
              </a:rPr>
              <a:t>m²</a:t>
            </a:r>
          </a:p>
          <a:p>
            <a:pPr marL="0" indent="0">
              <a:buNone/>
            </a:pPr>
            <a:endParaRPr lang="en-US" altLang="zh-CN" sz="2800" b="1" dirty="0">
              <a:solidFill>
                <a:srgbClr val="0000FF"/>
              </a:solidFill>
            </a:endParaRPr>
          </a:p>
          <a:p>
            <a:pPr marL="0" indent="0">
              <a:buNone/>
            </a:pPr>
            <a:endParaRPr lang="zh-CN" altLang="en-US" dirty="0"/>
          </a:p>
        </p:txBody>
      </p:sp>
      <p:sp>
        <p:nvSpPr>
          <p:cNvPr id="3" name="灯片编号占位符 2">
            <a:extLst>
              <a:ext uri="{FF2B5EF4-FFF2-40B4-BE49-F238E27FC236}">
                <a16:creationId xmlns:a16="http://schemas.microsoft.com/office/drawing/2014/main" id="{95D84AB3-40B0-46EE-9F9C-3D8559C1B723}"/>
              </a:ext>
            </a:extLst>
          </p:cNvPr>
          <p:cNvSpPr>
            <a:spLocks noGrp="1"/>
          </p:cNvSpPr>
          <p:nvPr>
            <p:ph type="sldNum" sz="quarter" idx="13"/>
          </p:nvPr>
        </p:nvSpPr>
        <p:spPr/>
        <p:txBody>
          <a:bodyPr/>
          <a:lstStyle/>
          <a:p>
            <a:fld id="{02F1A213-99B6-4EAC-817B-97304DC9E02D}" type="slidenum">
              <a:rPr lang="zh-CN" altLang="en-US" smtClean="0"/>
              <a:pPr/>
              <a:t>15</a:t>
            </a:fld>
            <a:endParaRPr lang="zh-CN" altLang="en-US" dirty="0"/>
          </a:p>
        </p:txBody>
      </p:sp>
    </p:spTree>
    <p:extLst>
      <p:ext uri="{BB962C8B-B14F-4D97-AF65-F5344CB8AC3E}">
        <p14:creationId xmlns:p14="http://schemas.microsoft.com/office/powerpoint/2010/main" val="2348808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319990F9-D813-4C27-8E89-A94EE7FA6DA1}"/>
              </a:ext>
            </a:extLst>
          </p:cNvPr>
          <p:cNvSpPr>
            <a:spLocks noGrp="1"/>
          </p:cNvSpPr>
          <p:nvPr>
            <p:ph type="body" sz="quarter" idx="10"/>
          </p:nvPr>
        </p:nvSpPr>
        <p:spPr/>
        <p:txBody>
          <a:bodyPr>
            <a:normAutofit lnSpcReduction="10000"/>
          </a:bodyPr>
          <a:lstStyle/>
          <a:p>
            <a:pPr marL="0" indent="0">
              <a:buNone/>
            </a:pPr>
            <a:r>
              <a:rPr lang="en-US" altLang="zh-CN" sz="2800" b="1" dirty="0">
                <a:solidFill>
                  <a:srgbClr val="0000FF"/>
                </a:solidFill>
              </a:rPr>
              <a:t>11.</a:t>
            </a:r>
            <a:r>
              <a:rPr lang="zh-CN" altLang="en-US" sz="2800" b="1" dirty="0">
                <a:solidFill>
                  <a:srgbClr val="0000FF"/>
                </a:solidFill>
              </a:rPr>
              <a:t>师生们饮食注意事项</a:t>
            </a:r>
            <a:endParaRPr lang="en-US" altLang="zh-CN" sz="2800" b="1" dirty="0">
              <a:solidFill>
                <a:srgbClr val="0000FF"/>
              </a:solidFill>
            </a:endParaRPr>
          </a:p>
          <a:p>
            <a:pPr>
              <a:buFont typeface="Wingdings" panose="05000000000000000000" pitchFamily="2" charset="2"/>
              <a:buChar char="Ø"/>
            </a:pPr>
            <a:r>
              <a:rPr lang="zh-CN" altLang="en-US" sz="2800" b="1" dirty="0">
                <a:solidFill>
                  <a:srgbClr val="0000FF"/>
                </a:solidFill>
              </a:rPr>
              <a:t>教职员工每天喝</a:t>
            </a:r>
            <a:r>
              <a:rPr lang="en-US" altLang="zh-CN" sz="2800" b="1" dirty="0">
                <a:solidFill>
                  <a:srgbClr val="0000FF"/>
                </a:solidFill>
              </a:rPr>
              <a:t>1800ml</a:t>
            </a:r>
            <a:r>
              <a:rPr lang="zh-CN" altLang="en-US" sz="2800" b="1" dirty="0">
                <a:solidFill>
                  <a:srgbClr val="0000FF"/>
                </a:solidFill>
              </a:rPr>
              <a:t>温白开水。</a:t>
            </a:r>
            <a:endParaRPr lang="en-US" altLang="zh-CN" sz="2800" b="1" dirty="0">
              <a:solidFill>
                <a:srgbClr val="0000FF"/>
              </a:solidFill>
            </a:endParaRPr>
          </a:p>
          <a:p>
            <a:pPr>
              <a:buFont typeface="Wingdings" panose="05000000000000000000" pitchFamily="2" charset="2"/>
              <a:buChar char="Ø"/>
            </a:pPr>
            <a:r>
              <a:rPr lang="zh-CN" altLang="en-US" sz="2800" b="1" dirty="0">
                <a:solidFill>
                  <a:srgbClr val="0000FF"/>
                </a:solidFill>
              </a:rPr>
              <a:t>学生们每天喝</a:t>
            </a:r>
            <a:r>
              <a:rPr lang="en-US" altLang="zh-CN" sz="2800" b="1" dirty="0">
                <a:solidFill>
                  <a:srgbClr val="0000FF"/>
                </a:solidFill>
              </a:rPr>
              <a:t>1500ml</a:t>
            </a:r>
            <a:r>
              <a:rPr lang="zh-CN" altLang="en-US" sz="2800" b="1" dirty="0">
                <a:solidFill>
                  <a:srgbClr val="0000FF"/>
                </a:solidFill>
              </a:rPr>
              <a:t>温白开水。</a:t>
            </a:r>
            <a:endParaRPr lang="en-US" altLang="zh-CN" sz="2800" b="1" dirty="0">
              <a:solidFill>
                <a:srgbClr val="0000FF"/>
              </a:solidFill>
            </a:endParaRPr>
          </a:p>
          <a:p>
            <a:pPr>
              <a:buFont typeface="Wingdings" panose="05000000000000000000" pitchFamily="2" charset="2"/>
              <a:buChar char="Ø"/>
            </a:pPr>
            <a:r>
              <a:rPr lang="zh-CN" altLang="en-US" sz="2800" b="1" dirty="0">
                <a:solidFill>
                  <a:srgbClr val="0000FF"/>
                </a:solidFill>
              </a:rPr>
              <a:t>师生们的饮食以：汤、蔬菜、水果、蛋白质为主，主食为辅</a:t>
            </a:r>
            <a:r>
              <a:rPr lang="en-US" altLang="zh-CN" sz="2800" b="1" dirty="0">
                <a:solidFill>
                  <a:srgbClr val="0000FF"/>
                </a:solidFill>
              </a:rPr>
              <a:t>.</a:t>
            </a:r>
          </a:p>
          <a:p>
            <a:pPr marL="0" indent="0">
              <a:buNone/>
            </a:pPr>
            <a:r>
              <a:rPr lang="en-US" altLang="zh-CN" sz="2800" b="1" dirty="0">
                <a:solidFill>
                  <a:srgbClr val="0000FF"/>
                </a:solidFill>
              </a:rPr>
              <a:t>12.</a:t>
            </a:r>
            <a:r>
              <a:rPr lang="zh-CN" altLang="en-US" sz="2800" b="1" dirty="0">
                <a:solidFill>
                  <a:srgbClr val="0000FF"/>
                </a:solidFill>
              </a:rPr>
              <a:t>大食堂注意事项</a:t>
            </a:r>
            <a:endParaRPr lang="en-US" altLang="zh-CN" sz="2800" b="1" dirty="0">
              <a:solidFill>
                <a:srgbClr val="0000FF"/>
              </a:solidFill>
            </a:endParaRPr>
          </a:p>
          <a:p>
            <a:pPr>
              <a:buFont typeface="Wingdings" panose="05000000000000000000" pitchFamily="2" charset="2"/>
              <a:buChar char="Ø"/>
            </a:pPr>
            <a:r>
              <a:rPr lang="zh-CN" altLang="en-US" sz="2800" b="1" dirty="0">
                <a:solidFill>
                  <a:srgbClr val="0000FF"/>
                </a:solidFill>
              </a:rPr>
              <a:t>首先食材采购：必须是新鲜食品，决不能是冷冻食品，特别是鱼、</a:t>
            </a:r>
            <a:endParaRPr lang="en-US" altLang="zh-CN" sz="2800" b="1" dirty="0">
              <a:solidFill>
                <a:srgbClr val="0000FF"/>
              </a:solidFill>
            </a:endParaRPr>
          </a:p>
          <a:p>
            <a:pPr>
              <a:buFont typeface="Wingdings" panose="05000000000000000000" pitchFamily="2" charset="2"/>
              <a:buChar char="Ø"/>
            </a:pPr>
            <a:r>
              <a:rPr lang="zh-CN" altLang="en-US" sz="2800" b="1" dirty="0">
                <a:solidFill>
                  <a:srgbClr val="0000FF"/>
                </a:solidFill>
              </a:rPr>
              <a:t>虾、鸡肉、牛肉、猪肉。</a:t>
            </a:r>
            <a:endParaRPr lang="en-US" altLang="zh-CN" sz="2800" b="1" dirty="0">
              <a:solidFill>
                <a:srgbClr val="0000FF"/>
              </a:solidFill>
            </a:endParaRPr>
          </a:p>
          <a:p>
            <a:pPr>
              <a:buFont typeface="Wingdings" panose="05000000000000000000" pitchFamily="2" charset="2"/>
              <a:buChar char="Ø"/>
            </a:pPr>
            <a:r>
              <a:rPr lang="zh-CN" altLang="en-US" sz="2800" b="1" dirty="0">
                <a:solidFill>
                  <a:srgbClr val="0000FF"/>
                </a:solidFill>
              </a:rPr>
              <a:t>任何食品必须加温到</a:t>
            </a:r>
            <a:r>
              <a:rPr lang="en-US" altLang="zh-CN" sz="2800" b="1" dirty="0">
                <a:solidFill>
                  <a:srgbClr val="0000FF"/>
                </a:solidFill>
              </a:rPr>
              <a:t>100</a:t>
            </a:r>
            <a:r>
              <a:rPr lang="zh-CN" altLang="en-US" sz="2800" b="1" dirty="0">
                <a:solidFill>
                  <a:srgbClr val="0000FF"/>
                </a:solidFill>
              </a:rPr>
              <a:t>度以上。</a:t>
            </a:r>
            <a:endParaRPr lang="en-US" altLang="zh-CN" sz="2800" b="1" dirty="0">
              <a:solidFill>
                <a:srgbClr val="0000FF"/>
              </a:solidFill>
            </a:endParaRPr>
          </a:p>
          <a:p>
            <a:pPr>
              <a:buFont typeface="Wingdings" panose="05000000000000000000" pitchFamily="2" charset="2"/>
              <a:buChar char="Ø"/>
            </a:pPr>
            <a:r>
              <a:rPr lang="zh-CN" altLang="en-US" sz="2800" b="1" dirty="0">
                <a:solidFill>
                  <a:srgbClr val="0000FF"/>
                </a:solidFill>
              </a:rPr>
              <a:t>全部餐具要高温消毒。</a:t>
            </a:r>
            <a:endParaRPr lang="en-US" altLang="zh-CN" sz="2800" b="1" dirty="0">
              <a:solidFill>
                <a:srgbClr val="0000FF"/>
              </a:solidFill>
            </a:endParaRPr>
          </a:p>
          <a:p>
            <a:pPr>
              <a:buFont typeface="Wingdings" panose="05000000000000000000" pitchFamily="2" charset="2"/>
              <a:buChar char="Ø"/>
            </a:pPr>
            <a:r>
              <a:rPr lang="zh-CN" altLang="en-US" sz="2800" b="1" dirty="0">
                <a:solidFill>
                  <a:srgbClr val="0000FF"/>
                </a:solidFill>
              </a:rPr>
              <a:t>厨房每一个角落都用紫外线消毒灯消毒，每次消毒</a:t>
            </a:r>
            <a:r>
              <a:rPr lang="en-US" altLang="zh-CN" sz="2800" b="1" dirty="0">
                <a:solidFill>
                  <a:srgbClr val="0000FF"/>
                </a:solidFill>
              </a:rPr>
              <a:t>30</a:t>
            </a:r>
            <a:r>
              <a:rPr lang="zh-CN" altLang="en-US" sz="2800" b="1" dirty="0">
                <a:solidFill>
                  <a:srgbClr val="0000FF"/>
                </a:solidFill>
              </a:rPr>
              <a:t>分钟。</a:t>
            </a:r>
            <a:endParaRPr lang="en-US" altLang="zh-CN" sz="2800" b="1" dirty="0">
              <a:solidFill>
                <a:srgbClr val="0000FF"/>
              </a:solidFill>
            </a:endParaRPr>
          </a:p>
          <a:p>
            <a:pPr>
              <a:buFont typeface="Wingdings" panose="05000000000000000000" pitchFamily="2" charset="2"/>
              <a:buChar char="Ø"/>
            </a:pPr>
            <a:endParaRPr lang="zh-CN" altLang="en-US" dirty="0"/>
          </a:p>
          <a:p>
            <a:pPr marL="0" indent="0">
              <a:buNone/>
            </a:pPr>
            <a:endParaRPr lang="zh-CN" altLang="en-US" dirty="0"/>
          </a:p>
        </p:txBody>
      </p:sp>
      <p:sp>
        <p:nvSpPr>
          <p:cNvPr id="3" name="灯片编号占位符 2">
            <a:extLst>
              <a:ext uri="{FF2B5EF4-FFF2-40B4-BE49-F238E27FC236}">
                <a16:creationId xmlns:a16="http://schemas.microsoft.com/office/drawing/2014/main" id="{D095497F-A70D-4FF5-BF76-26DD97035C8D}"/>
              </a:ext>
            </a:extLst>
          </p:cNvPr>
          <p:cNvSpPr>
            <a:spLocks noGrp="1"/>
          </p:cNvSpPr>
          <p:nvPr>
            <p:ph type="sldNum" sz="quarter" idx="13"/>
          </p:nvPr>
        </p:nvSpPr>
        <p:spPr/>
        <p:txBody>
          <a:bodyPr/>
          <a:lstStyle/>
          <a:p>
            <a:fld id="{02F1A213-99B6-4EAC-817B-97304DC9E02D}" type="slidenum">
              <a:rPr lang="zh-CN" altLang="en-US" smtClean="0"/>
              <a:pPr/>
              <a:t>16</a:t>
            </a:fld>
            <a:endParaRPr lang="zh-CN" altLang="en-US" dirty="0"/>
          </a:p>
        </p:txBody>
      </p:sp>
    </p:spTree>
    <p:extLst>
      <p:ext uri="{BB962C8B-B14F-4D97-AF65-F5344CB8AC3E}">
        <p14:creationId xmlns:p14="http://schemas.microsoft.com/office/powerpoint/2010/main" val="3899563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77095951-BA40-4546-B05F-D5BB44A188D8}"/>
              </a:ext>
            </a:extLst>
          </p:cNvPr>
          <p:cNvSpPr>
            <a:spLocks noGrp="1"/>
          </p:cNvSpPr>
          <p:nvPr>
            <p:ph type="body" sz="quarter" idx="10"/>
          </p:nvPr>
        </p:nvSpPr>
        <p:spPr/>
        <p:txBody>
          <a:bodyPr>
            <a:normAutofit/>
          </a:bodyPr>
          <a:lstStyle/>
          <a:p>
            <a:pPr marL="0" indent="0">
              <a:buNone/>
            </a:pPr>
            <a:r>
              <a:rPr lang="en-US" altLang="zh-CN" sz="2800" b="1" dirty="0">
                <a:solidFill>
                  <a:srgbClr val="0000FF"/>
                </a:solidFill>
              </a:rPr>
              <a:t>13.</a:t>
            </a:r>
            <a:r>
              <a:rPr lang="zh-CN" altLang="en-US" sz="2800" b="1" dirty="0">
                <a:solidFill>
                  <a:srgbClr val="0000FF"/>
                </a:solidFill>
              </a:rPr>
              <a:t>大食堂食材采购注意事项</a:t>
            </a:r>
            <a:endParaRPr lang="en-US" altLang="zh-CN" sz="2800" b="1" dirty="0">
              <a:solidFill>
                <a:srgbClr val="0000FF"/>
              </a:solidFill>
            </a:endParaRPr>
          </a:p>
          <a:p>
            <a:pPr marL="0" indent="0">
              <a:buNone/>
            </a:pPr>
            <a:r>
              <a:rPr lang="zh-CN" altLang="en-US" sz="2800" b="1" dirty="0">
                <a:solidFill>
                  <a:srgbClr val="FF0000"/>
                </a:solidFill>
              </a:rPr>
              <a:t>食材采购顺序</a:t>
            </a:r>
            <a:endParaRPr lang="en-US" altLang="zh-CN" sz="2800" b="1" dirty="0">
              <a:solidFill>
                <a:srgbClr val="FF0000"/>
              </a:solidFill>
            </a:endParaRPr>
          </a:p>
          <a:p>
            <a:pPr>
              <a:buFont typeface="Wingdings" panose="05000000000000000000" pitchFamily="2" charset="2"/>
              <a:buChar char="Ø"/>
            </a:pPr>
            <a:r>
              <a:rPr lang="zh-CN" altLang="en-US" sz="2800" b="1" dirty="0">
                <a:solidFill>
                  <a:srgbClr val="0000FF"/>
                </a:solidFill>
              </a:rPr>
              <a:t>优质蛋白质排序：鸡蛋、河鱼、河虾、鸡肉、牛肉、猪肉。</a:t>
            </a:r>
            <a:endParaRPr lang="en-US" altLang="zh-CN" sz="2800" b="1" dirty="0">
              <a:solidFill>
                <a:srgbClr val="0000FF"/>
              </a:solidFill>
            </a:endParaRPr>
          </a:p>
          <a:p>
            <a:pPr>
              <a:buFont typeface="Wingdings" panose="05000000000000000000" pitchFamily="2" charset="2"/>
              <a:buChar char="Ø"/>
            </a:pPr>
            <a:r>
              <a:rPr lang="zh-CN" altLang="en-US" sz="2800" b="1" dirty="0">
                <a:solidFill>
                  <a:srgbClr val="0000FF"/>
                </a:solidFill>
              </a:rPr>
              <a:t>优质的蔬菜（碳水化合物）：白菜、黄瓜、西红柿、茄子、生菜、</a:t>
            </a:r>
            <a:endParaRPr lang="en-US" altLang="zh-CN" sz="2800" b="1" dirty="0">
              <a:solidFill>
                <a:srgbClr val="0000FF"/>
              </a:solidFill>
            </a:endParaRPr>
          </a:p>
          <a:p>
            <a:pPr marL="0" indent="0">
              <a:buNone/>
            </a:pPr>
            <a:r>
              <a:rPr lang="zh-CN" altLang="en-US" sz="2800" b="1" dirty="0">
                <a:solidFill>
                  <a:srgbClr val="0000FF"/>
                </a:solidFill>
              </a:rPr>
              <a:t>柿子椒、洋白菜、冬瓜、芹菜、菠菜、韭菜、胡萝卜、白萝卜、心里美、茭瓜、丝瓜等。</a:t>
            </a:r>
            <a:endParaRPr lang="en-US" altLang="zh-CN" sz="2800" b="1" dirty="0">
              <a:solidFill>
                <a:srgbClr val="0000FF"/>
              </a:solidFill>
            </a:endParaRPr>
          </a:p>
          <a:p>
            <a:pPr>
              <a:buFont typeface="Wingdings" panose="05000000000000000000" pitchFamily="2" charset="2"/>
              <a:buChar char="Ø"/>
            </a:pPr>
            <a:r>
              <a:rPr lang="zh-CN" altLang="en-US" sz="2800" b="1" dirty="0">
                <a:solidFill>
                  <a:srgbClr val="0000FF"/>
                </a:solidFill>
              </a:rPr>
              <a:t>优质的水果</a:t>
            </a:r>
            <a:r>
              <a:rPr lang="en-US" altLang="zh-CN" sz="2800" b="1" dirty="0">
                <a:solidFill>
                  <a:srgbClr val="0000FF"/>
                </a:solidFill>
              </a:rPr>
              <a:t>(</a:t>
            </a:r>
            <a:r>
              <a:rPr lang="zh-CN" altLang="en-US" sz="2800" b="1" dirty="0">
                <a:solidFill>
                  <a:srgbClr val="0000FF"/>
                </a:solidFill>
              </a:rPr>
              <a:t>碳水化合物）：西瓜、香瓜、木瓜、白兰瓜、梨、苹</a:t>
            </a:r>
            <a:endParaRPr lang="en-US" altLang="zh-CN" sz="2800" b="1" dirty="0">
              <a:solidFill>
                <a:srgbClr val="0000FF"/>
              </a:solidFill>
            </a:endParaRPr>
          </a:p>
          <a:p>
            <a:pPr marL="0" indent="0">
              <a:buNone/>
            </a:pPr>
            <a:r>
              <a:rPr lang="zh-CN" altLang="en-US" sz="2800" b="1" dirty="0">
                <a:solidFill>
                  <a:srgbClr val="0000FF"/>
                </a:solidFill>
              </a:rPr>
              <a:t>果、桃、草莓、橘子、橙子。</a:t>
            </a:r>
            <a:endParaRPr lang="en-US" altLang="zh-CN" sz="2800" b="1" dirty="0">
              <a:solidFill>
                <a:srgbClr val="0000FF"/>
              </a:solidFill>
            </a:endParaRPr>
          </a:p>
          <a:p>
            <a:pPr marL="0" indent="0">
              <a:buNone/>
            </a:pPr>
            <a:endParaRPr lang="zh-CN" altLang="en-US" dirty="0"/>
          </a:p>
        </p:txBody>
      </p:sp>
      <p:sp>
        <p:nvSpPr>
          <p:cNvPr id="3" name="灯片编号占位符 2">
            <a:extLst>
              <a:ext uri="{FF2B5EF4-FFF2-40B4-BE49-F238E27FC236}">
                <a16:creationId xmlns:a16="http://schemas.microsoft.com/office/drawing/2014/main" id="{7893F30F-A960-4BE6-BBA6-4FD8B6AC84BE}"/>
              </a:ext>
            </a:extLst>
          </p:cNvPr>
          <p:cNvSpPr>
            <a:spLocks noGrp="1"/>
          </p:cNvSpPr>
          <p:nvPr>
            <p:ph type="sldNum" sz="quarter" idx="13"/>
          </p:nvPr>
        </p:nvSpPr>
        <p:spPr/>
        <p:txBody>
          <a:bodyPr/>
          <a:lstStyle/>
          <a:p>
            <a:fld id="{02F1A213-99B6-4EAC-817B-97304DC9E02D}" type="slidenum">
              <a:rPr lang="zh-CN" altLang="en-US" smtClean="0"/>
              <a:pPr/>
              <a:t>17</a:t>
            </a:fld>
            <a:endParaRPr lang="zh-CN" altLang="en-US" dirty="0"/>
          </a:p>
        </p:txBody>
      </p:sp>
    </p:spTree>
    <p:extLst>
      <p:ext uri="{BB962C8B-B14F-4D97-AF65-F5344CB8AC3E}">
        <p14:creationId xmlns:p14="http://schemas.microsoft.com/office/powerpoint/2010/main" val="22911557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4A3A4A72-E1B7-47CA-A8E8-CC91379C7E84}"/>
              </a:ext>
            </a:extLst>
          </p:cNvPr>
          <p:cNvSpPr>
            <a:spLocks noGrp="1"/>
          </p:cNvSpPr>
          <p:nvPr>
            <p:ph type="body" sz="quarter" idx="10"/>
          </p:nvPr>
        </p:nvSpPr>
        <p:spPr/>
        <p:txBody>
          <a:bodyPr/>
          <a:lstStyle/>
          <a:p>
            <a:pPr marL="0" indent="0">
              <a:buNone/>
            </a:pPr>
            <a:r>
              <a:rPr lang="en-US" altLang="zh-CN" sz="2800" b="1" dirty="0">
                <a:solidFill>
                  <a:srgbClr val="0000FF"/>
                </a:solidFill>
              </a:rPr>
              <a:t>14.</a:t>
            </a:r>
            <a:r>
              <a:rPr lang="zh-CN" altLang="en-US" sz="2800" b="1" dirty="0">
                <a:solidFill>
                  <a:srgbClr val="0000FF"/>
                </a:solidFill>
              </a:rPr>
              <a:t>大食堂的大师傅们学点营养知识</a:t>
            </a:r>
            <a:endParaRPr lang="en-US" altLang="zh-CN" sz="2800" b="1" dirty="0">
              <a:solidFill>
                <a:srgbClr val="0000FF"/>
              </a:solidFill>
            </a:endParaRPr>
          </a:p>
          <a:p>
            <a:pPr>
              <a:buFont typeface="Wingdings" panose="05000000000000000000" pitchFamily="2" charset="2"/>
              <a:buChar char="Ø"/>
            </a:pPr>
            <a:r>
              <a:rPr lang="zh-CN" altLang="en-US" sz="2800" b="1" dirty="0">
                <a:solidFill>
                  <a:srgbClr val="0000FF"/>
                </a:solidFill>
              </a:rPr>
              <a:t>我们大食堂的大师傅们给师生们做主食注意点，比如面条煮的硬一点，米早</a:t>
            </a:r>
            <a:endParaRPr lang="en-US" altLang="zh-CN" sz="2800" b="1" dirty="0">
              <a:solidFill>
                <a:srgbClr val="0000FF"/>
              </a:solidFill>
            </a:endParaRPr>
          </a:p>
          <a:p>
            <a:pPr marL="0" indent="0">
              <a:buNone/>
            </a:pPr>
            <a:r>
              <a:rPr lang="zh-CN" altLang="en-US" sz="2800" b="1" dirty="0">
                <a:solidFill>
                  <a:srgbClr val="0000FF"/>
                </a:solidFill>
              </a:rPr>
              <a:t>做放凉在给大家吃，馒头花卷小一点，大家会说这是为什么？</a:t>
            </a:r>
            <a:endParaRPr lang="en-US" altLang="zh-CN" sz="2800" b="1" dirty="0">
              <a:solidFill>
                <a:srgbClr val="0000FF"/>
              </a:solidFill>
            </a:endParaRPr>
          </a:p>
          <a:p>
            <a:pPr>
              <a:buFont typeface="Wingdings" panose="05000000000000000000" pitchFamily="2" charset="2"/>
              <a:buChar char="Ø"/>
            </a:pPr>
            <a:r>
              <a:rPr lang="en-US" altLang="zh-CN" sz="2800" b="1" dirty="0">
                <a:solidFill>
                  <a:srgbClr val="0000FF"/>
                </a:solidFill>
              </a:rPr>
              <a:t>100g</a:t>
            </a:r>
            <a:r>
              <a:rPr lang="zh-CN" altLang="en-US" sz="2800" b="1" dirty="0">
                <a:solidFill>
                  <a:srgbClr val="0000FF"/>
                </a:solidFill>
              </a:rPr>
              <a:t>白面含碳水化合物含</a:t>
            </a:r>
            <a:r>
              <a:rPr lang="en-US" altLang="zh-CN" sz="2800" b="1" dirty="0">
                <a:solidFill>
                  <a:srgbClr val="0000FF"/>
                </a:solidFill>
              </a:rPr>
              <a:t>75g</a:t>
            </a:r>
            <a:r>
              <a:rPr lang="zh-CN" altLang="en-US" sz="2800" b="1" dirty="0">
                <a:solidFill>
                  <a:srgbClr val="0000FF"/>
                </a:solidFill>
              </a:rPr>
              <a:t>碳水化合物。</a:t>
            </a:r>
            <a:endParaRPr lang="en-US" altLang="zh-CN" sz="2800" b="1" dirty="0">
              <a:solidFill>
                <a:srgbClr val="0000FF"/>
              </a:solidFill>
            </a:endParaRPr>
          </a:p>
          <a:p>
            <a:pPr>
              <a:buFont typeface="Wingdings" panose="05000000000000000000" pitchFamily="2" charset="2"/>
              <a:buChar char="Ø"/>
            </a:pPr>
            <a:r>
              <a:rPr lang="en-US" altLang="zh-CN" sz="2800" b="1" dirty="0">
                <a:solidFill>
                  <a:srgbClr val="0000FF"/>
                </a:solidFill>
              </a:rPr>
              <a:t>100g</a:t>
            </a:r>
            <a:r>
              <a:rPr lang="zh-CN" altLang="en-US" sz="2800" b="1" dirty="0">
                <a:solidFill>
                  <a:srgbClr val="0000FF"/>
                </a:solidFill>
              </a:rPr>
              <a:t>大米含</a:t>
            </a:r>
            <a:r>
              <a:rPr lang="en-US" altLang="zh-CN" sz="2800" b="1" dirty="0">
                <a:solidFill>
                  <a:srgbClr val="0000FF"/>
                </a:solidFill>
              </a:rPr>
              <a:t>77.2</a:t>
            </a:r>
            <a:r>
              <a:rPr lang="zh-CN" altLang="en-US" sz="2800" b="1" dirty="0">
                <a:solidFill>
                  <a:srgbClr val="0000FF"/>
                </a:solidFill>
              </a:rPr>
              <a:t>个的碳水化合物。</a:t>
            </a:r>
            <a:endParaRPr lang="en-US" altLang="zh-CN" sz="2800" b="1" dirty="0">
              <a:solidFill>
                <a:srgbClr val="0000FF"/>
              </a:solidFill>
            </a:endParaRPr>
          </a:p>
          <a:p>
            <a:pPr>
              <a:buFont typeface="Wingdings" panose="05000000000000000000" pitchFamily="2" charset="2"/>
              <a:buChar char="Ø"/>
            </a:pPr>
            <a:r>
              <a:rPr lang="zh-CN" altLang="en-US" sz="2800" b="1" dirty="0">
                <a:solidFill>
                  <a:srgbClr val="0000FF"/>
                </a:solidFill>
              </a:rPr>
              <a:t>化学老师都知道碳水化合物就是糖。为了大家的健康少吃碳水化合物。</a:t>
            </a:r>
            <a:endParaRPr lang="en-US" altLang="zh-CN" sz="2800" b="1" dirty="0">
              <a:solidFill>
                <a:srgbClr val="0000FF"/>
              </a:solidFill>
            </a:endParaRPr>
          </a:p>
          <a:p>
            <a:pPr>
              <a:buFont typeface="Wingdings" panose="05000000000000000000" pitchFamily="2" charset="2"/>
              <a:buChar char="Ø"/>
            </a:pPr>
            <a:r>
              <a:rPr lang="zh-CN" altLang="en-US" sz="2800" b="1" dirty="0">
                <a:solidFill>
                  <a:srgbClr val="0000FF"/>
                </a:solidFill>
              </a:rPr>
              <a:t>建议我们的大食堂给师生们吃点动物油，植物油与动物油的比例为</a:t>
            </a:r>
            <a:r>
              <a:rPr lang="en-US" altLang="zh-CN" sz="2800" b="1" dirty="0">
                <a:solidFill>
                  <a:srgbClr val="0000FF"/>
                </a:solidFill>
              </a:rPr>
              <a:t>7</a:t>
            </a:r>
            <a:r>
              <a:rPr lang="zh-CN" altLang="en-US" sz="2800" b="1" dirty="0">
                <a:solidFill>
                  <a:srgbClr val="0000FF"/>
                </a:solidFill>
              </a:rPr>
              <a:t>：</a:t>
            </a:r>
            <a:r>
              <a:rPr lang="en-US" altLang="zh-CN" sz="2800" b="1" dirty="0">
                <a:solidFill>
                  <a:srgbClr val="0000FF"/>
                </a:solidFill>
              </a:rPr>
              <a:t>3</a:t>
            </a:r>
          </a:p>
          <a:p>
            <a:pPr marL="0" indent="0">
              <a:buNone/>
            </a:pPr>
            <a:endParaRPr lang="zh-CN" altLang="en-US" dirty="0"/>
          </a:p>
        </p:txBody>
      </p:sp>
      <p:sp>
        <p:nvSpPr>
          <p:cNvPr id="3" name="灯片编号占位符 2">
            <a:extLst>
              <a:ext uri="{FF2B5EF4-FFF2-40B4-BE49-F238E27FC236}">
                <a16:creationId xmlns:a16="http://schemas.microsoft.com/office/drawing/2014/main" id="{81E70076-57F5-4FE9-9890-3554BBECA189}"/>
              </a:ext>
            </a:extLst>
          </p:cNvPr>
          <p:cNvSpPr>
            <a:spLocks noGrp="1"/>
          </p:cNvSpPr>
          <p:nvPr>
            <p:ph type="sldNum" sz="quarter" idx="13"/>
          </p:nvPr>
        </p:nvSpPr>
        <p:spPr/>
        <p:txBody>
          <a:bodyPr/>
          <a:lstStyle/>
          <a:p>
            <a:fld id="{02F1A213-99B6-4EAC-817B-97304DC9E02D}" type="slidenum">
              <a:rPr lang="zh-CN" altLang="en-US" smtClean="0"/>
              <a:pPr/>
              <a:t>18</a:t>
            </a:fld>
            <a:endParaRPr lang="zh-CN" altLang="en-US" dirty="0"/>
          </a:p>
        </p:txBody>
      </p:sp>
    </p:spTree>
    <p:extLst>
      <p:ext uri="{BB962C8B-B14F-4D97-AF65-F5344CB8AC3E}">
        <p14:creationId xmlns:p14="http://schemas.microsoft.com/office/powerpoint/2010/main" val="34437138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19CD17F2-ABEF-49F2-B2F7-2BC515D49460}"/>
              </a:ext>
            </a:extLst>
          </p:cNvPr>
          <p:cNvSpPr>
            <a:spLocks noGrp="1"/>
          </p:cNvSpPr>
          <p:nvPr>
            <p:ph type="body" sz="quarter" idx="10"/>
          </p:nvPr>
        </p:nvSpPr>
        <p:spPr/>
        <p:txBody>
          <a:bodyPr>
            <a:normAutofit fontScale="92500"/>
          </a:bodyPr>
          <a:lstStyle/>
          <a:p>
            <a:pPr marL="0" indent="0">
              <a:buNone/>
            </a:pPr>
            <a:r>
              <a:rPr lang="en-US" altLang="zh-CN" sz="2600" b="1" dirty="0">
                <a:solidFill>
                  <a:srgbClr val="0000FF"/>
                </a:solidFill>
              </a:rPr>
              <a:t>15.</a:t>
            </a:r>
            <a:r>
              <a:rPr lang="zh-CN" altLang="en-US" sz="2600" b="1" dirty="0">
                <a:solidFill>
                  <a:srgbClr val="0000FF"/>
                </a:solidFill>
              </a:rPr>
              <a:t>切记每天公共卫生间用</a:t>
            </a:r>
            <a:r>
              <a:rPr lang="en-US" altLang="zh-CN" sz="2600" b="1" dirty="0">
                <a:solidFill>
                  <a:srgbClr val="0000FF"/>
                </a:solidFill>
              </a:rPr>
              <a:t>84</a:t>
            </a:r>
            <a:r>
              <a:rPr lang="zh-CN" altLang="en-US" sz="2600" b="1" dirty="0">
                <a:solidFill>
                  <a:srgbClr val="0000FF"/>
                </a:solidFill>
              </a:rPr>
              <a:t>消毒液消毒，每一卫生间洗脸池、坐便池与地漏。</a:t>
            </a:r>
            <a:endParaRPr lang="en-US" altLang="zh-CN" sz="2600" b="1" dirty="0">
              <a:solidFill>
                <a:srgbClr val="0000FF"/>
              </a:solidFill>
            </a:endParaRPr>
          </a:p>
          <a:p>
            <a:pPr marL="0" indent="0">
              <a:buNone/>
            </a:pPr>
            <a:r>
              <a:rPr lang="en-US" altLang="zh-CN" sz="2600" b="1" dirty="0">
                <a:solidFill>
                  <a:srgbClr val="0000FF"/>
                </a:solidFill>
              </a:rPr>
              <a:t>16.</a:t>
            </a:r>
            <a:r>
              <a:rPr lang="zh-CN" altLang="en-US" sz="2600" b="1" dirty="0">
                <a:solidFill>
                  <a:srgbClr val="0000FF"/>
                </a:solidFill>
              </a:rPr>
              <a:t>外出尽量不上公共场所，如外出特别不能上公共厕所，避免交叉感染。</a:t>
            </a:r>
            <a:endParaRPr lang="en-US" altLang="zh-CN" sz="2600" b="1" dirty="0">
              <a:solidFill>
                <a:srgbClr val="0000FF"/>
              </a:solidFill>
            </a:endParaRPr>
          </a:p>
          <a:p>
            <a:pPr marL="0" indent="0">
              <a:buNone/>
            </a:pPr>
            <a:r>
              <a:rPr lang="en-US" altLang="zh-CN" sz="2600" b="1" dirty="0">
                <a:solidFill>
                  <a:srgbClr val="0000FF"/>
                </a:solidFill>
              </a:rPr>
              <a:t>17.</a:t>
            </a:r>
            <a:r>
              <a:rPr lang="zh-CN" altLang="en-US" sz="2600" b="1" dirty="0">
                <a:solidFill>
                  <a:srgbClr val="0000FF"/>
                </a:solidFill>
              </a:rPr>
              <a:t>外出回来口罩，眼镜，手套衣服，鞋用移动紫外线消毒灯消毒</a:t>
            </a:r>
            <a:r>
              <a:rPr lang="en-US" altLang="zh-CN" sz="2600" b="1" dirty="0">
                <a:solidFill>
                  <a:srgbClr val="0000FF"/>
                </a:solidFill>
              </a:rPr>
              <a:t>15</a:t>
            </a:r>
            <a:r>
              <a:rPr lang="zh-CN" altLang="en-US" sz="2600" b="1" dirty="0">
                <a:solidFill>
                  <a:srgbClr val="0000FF"/>
                </a:solidFill>
              </a:rPr>
              <a:t>分钟即可。</a:t>
            </a:r>
            <a:endParaRPr lang="en-US" altLang="zh-CN" sz="2600" b="1" dirty="0">
              <a:solidFill>
                <a:srgbClr val="0000FF"/>
              </a:solidFill>
            </a:endParaRPr>
          </a:p>
          <a:p>
            <a:pPr marL="0" indent="0">
              <a:buNone/>
            </a:pPr>
            <a:r>
              <a:rPr lang="en-US" altLang="zh-CN" sz="2600" b="1" dirty="0">
                <a:solidFill>
                  <a:srgbClr val="0000FF"/>
                </a:solidFill>
              </a:rPr>
              <a:t>18.</a:t>
            </a:r>
            <a:r>
              <a:rPr lang="zh-CN" altLang="en-US" sz="2600" b="1" dirty="0">
                <a:solidFill>
                  <a:srgbClr val="0000FF"/>
                </a:solidFill>
              </a:rPr>
              <a:t>全校师生每天早中晚测体温。</a:t>
            </a:r>
            <a:endParaRPr lang="en-US" altLang="zh-CN" sz="2600" b="1" dirty="0">
              <a:solidFill>
                <a:srgbClr val="0000FF"/>
              </a:solidFill>
            </a:endParaRPr>
          </a:p>
          <a:p>
            <a:pPr marL="0" indent="0">
              <a:buNone/>
            </a:pPr>
            <a:r>
              <a:rPr lang="en-US" altLang="zh-CN" sz="2600" b="1" dirty="0">
                <a:solidFill>
                  <a:srgbClr val="0000FF"/>
                </a:solidFill>
              </a:rPr>
              <a:t>19.</a:t>
            </a:r>
            <a:r>
              <a:rPr lang="zh-CN" altLang="en-US" sz="2600" b="1" dirty="0">
                <a:solidFill>
                  <a:srgbClr val="0000FF"/>
                </a:solidFill>
              </a:rPr>
              <a:t>身体不适</a:t>
            </a:r>
            <a:r>
              <a:rPr lang="en-US" altLang="zh-CN" sz="2600" b="1" dirty="0">
                <a:solidFill>
                  <a:srgbClr val="0000FF"/>
                </a:solidFill>
              </a:rPr>
              <a:t>.</a:t>
            </a:r>
            <a:r>
              <a:rPr lang="zh-CN" altLang="en-US" sz="2600" b="1" dirty="0">
                <a:solidFill>
                  <a:srgbClr val="0000FF"/>
                </a:solidFill>
              </a:rPr>
              <a:t> 感冒，发烧，若体温</a:t>
            </a:r>
            <a:r>
              <a:rPr lang="en-US" altLang="zh-CN" sz="2600" b="1" dirty="0">
                <a:solidFill>
                  <a:srgbClr val="0000FF"/>
                </a:solidFill>
              </a:rPr>
              <a:t>37.3</a:t>
            </a:r>
            <a:r>
              <a:rPr lang="zh-CN" altLang="en-US" sz="2600" b="1" dirty="0">
                <a:solidFill>
                  <a:srgbClr val="0000FF"/>
                </a:solidFill>
              </a:rPr>
              <a:t>度，赶快去报校医院，去定点发热门</a:t>
            </a:r>
            <a:endParaRPr lang="en-US" altLang="zh-CN" sz="2600" b="1" dirty="0">
              <a:solidFill>
                <a:srgbClr val="0000FF"/>
              </a:solidFill>
            </a:endParaRPr>
          </a:p>
          <a:p>
            <a:pPr marL="0" indent="0">
              <a:buNone/>
            </a:pPr>
            <a:r>
              <a:rPr lang="zh-CN" altLang="en-US" sz="2600" b="1" dirty="0">
                <a:solidFill>
                  <a:srgbClr val="0000FF"/>
                </a:solidFill>
              </a:rPr>
              <a:t>诊医院看医生。</a:t>
            </a:r>
            <a:endParaRPr lang="en-US" altLang="zh-CN" sz="2600" b="1" dirty="0">
              <a:solidFill>
                <a:srgbClr val="0000FF"/>
              </a:solidFill>
            </a:endParaRPr>
          </a:p>
          <a:p>
            <a:pPr marL="0" indent="0">
              <a:buNone/>
            </a:pPr>
            <a:r>
              <a:rPr lang="en-US" altLang="zh-CN" sz="2600" b="1" dirty="0">
                <a:solidFill>
                  <a:srgbClr val="0000FF"/>
                </a:solidFill>
              </a:rPr>
              <a:t>20</a:t>
            </a:r>
            <a:r>
              <a:rPr lang="zh-CN" altLang="en-US" sz="2600" b="1" dirty="0">
                <a:solidFill>
                  <a:srgbClr val="0000FF"/>
                </a:solidFill>
              </a:rPr>
              <a:t>非呼吸道感染发烧者及时做核酸检测及时到对症科室看医生，进行治疗，</a:t>
            </a:r>
            <a:endParaRPr lang="en-US" altLang="zh-CN" sz="2600" b="1" dirty="0">
              <a:solidFill>
                <a:srgbClr val="0000FF"/>
              </a:solidFill>
            </a:endParaRPr>
          </a:p>
          <a:p>
            <a:pPr marL="0" indent="0">
              <a:buNone/>
            </a:pPr>
            <a:r>
              <a:rPr lang="zh-CN" altLang="en-US" sz="2600" b="1" dirty="0">
                <a:solidFill>
                  <a:srgbClr val="0000FF"/>
                </a:solidFill>
              </a:rPr>
              <a:t>千万不要耽误病情。</a:t>
            </a:r>
            <a:endParaRPr lang="en-US" altLang="zh-CN" sz="2600" b="1" dirty="0">
              <a:solidFill>
                <a:srgbClr val="0000FF"/>
              </a:solidFill>
            </a:endParaRPr>
          </a:p>
          <a:p>
            <a:pPr marL="0" indent="0">
              <a:buNone/>
            </a:pPr>
            <a:endParaRPr lang="zh-CN" altLang="en-US" dirty="0"/>
          </a:p>
        </p:txBody>
      </p:sp>
      <p:sp>
        <p:nvSpPr>
          <p:cNvPr id="3" name="灯片编号占位符 2">
            <a:extLst>
              <a:ext uri="{FF2B5EF4-FFF2-40B4-BE49-F238E27FC236}">
                <a16:creationId xmlns:a16="http://schemas.microsoft.com/office/drawing/2014/main" id="{A703FB09-CFA6-4CEC-8B90-1D66A4766AE2}"/>
              </a:ext>
            </a:extLst>
          </p:cNvPr>
          <p:cNvSpPr>
            <a:spLocks noGrp="1"/>
          </p:cNvSpPr>
          <p:nvPr>
            <p:ph type="sldNum" sz="quarter" idx="13"/>
          </p:nvPr>
        </p:nvSpPr>
        <p:spPr/>
        <p:txBody>
          <a:bodyPr/>
          <a:lstStyle/>
          <a:p>
            <a:fld id="{02F1A213-99B6-4EAC-817B-97304DC9E02D}" type="slidenum">
              <a:rPr lang="zh-CN" altLang="en-US" smtClean="0"/>
              <a:pPr/>
              <a:t>19</a:t>
            </a:fld>
            <a:endParaRPr lang="zh-CN" altLang="en-US" dirty="0"/>
          </a:p>
        </p:txBody>
      </p:sp>
    </p:spTree>
    <p:extLst>
      <p:ext uri="{BB962C8B-B14F-4D97-AF65-F5344CB8AC3E}">
        <p14:creationId xmlns:p14="http://schemas.microsoft.com/office/powerpoint/2010/main" val="2418651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EF529CA4-F537-4359-88EC-3AC24B925FD8}"/>
              </a:ext>
            </a:extLst>
          </p:cNvPr>
          <p:cNvSpPr>
            <a:spLocks noGrp="1"/>
          </p:cNvSpPr>
          <p:nvPr>
            <p:ph type="body" sz="quarter" idx="10"/>
          </p:nvPr>
        </p:nvSpPr>
        <p:spPr/>
        <p:txBody>
          <a:bodyPr/>
          <a:lstStyle/>
          <a:p>
            <a:pPr marL="0" indent="0">
              <a:buNone/>
            </a:pPr>
            <a:r>
              <a:rPr lang="zh-CN" altLang="en-US" b="1" dirty="0">
                <a:solidFill>
                  <a:srgbClr val="0000FF"/>
                </a:solidFill>
              </a:rPr>
              <a:t>目录</a:t>
            </a:r>
            <a:endParaRPr lang="en-US" altLang="zh-CN" b="1" dirty="0">
              <a:solidFill>
                <a:srgbClr val="0000FF"/>
              </a:solidFill>
            </a:endParaRPr>
          </a:p>
          <a:p>
            <a:pPr marL="0" indent="0">
              <a:buNone/>
            </a:pPr>
            <a:endParaRPr lang="en-US" altLang="zh-CN" b="1" dirty="0">
              <a:solidFill>
                <a:srgbClr val="0000FF"/>
              </a:solidFill>
            </a:endParaRPr>
          </a:p>
          <a:p>
            <a:pPr marL="0" indent="0">
              <a:buNone/>
            </a:pPr>
            <a:r>
              <a:rPr lang="zh-CN" altLang="en-US" b="1" dirty="0">
                <a:solidFill>
                  <a:srgbClr val="0000FF"/>
                </a:solidFill>
              </a:rPr>
              <a:t>一</a:t>
            </a:r>
            <a:r>
              <a:rPr lang="en-US" altLang="zh-CN" b="1" dirty="0">
                <a:solidFill>
                  <a:srgbClr val="0000FF"/>
                </a:solidFill>
              </a:rPr>
              <a:t>.</a:t>
            </a:r>
            <a:r>
              <a:rPr lang="zh-CN" altLang="en-US" sz="2800" b="1" dirty="0">
                <a:solidFill>
                  <a:srgbClr val="0000FF"/>
                </a:solidFill>
                <a:latin typeface="微软雅黑" panose="020B0503020204020204" pitchFamily="34" charset="-122"/>
                <a:ea typeface="微软雅黑" panose="020B0503020204020204" pitchFamily="34" charset="-122"/>
              </a:rPr>
              <a:t>新冠病毒初期症状有哪些</a:t>
            </a:r>
            <a:endParaRPr lang="en-US" altLang="zh-CN" b="1" dirty="0">
              <a:solidFill>
                <a:srgbClr val="0000FF"/>
              </a:solidFill>
            </a:endParaRPr>
          </a:p>
          <a:p>
            <a:pPr marL="0" indent="0">
              <a:buNone/>
            </a:pPr>
            <a:r>
              <a:rPr lang="zh-CN" altLang="en-US" b="1" dirty="0">
                <a:solidFill>
                  <a:srgbClr val="0000FF"/>
                </a:solidFill>
              </a:rPr>
              <a:t>二</a:t>
            </a:r>
            <a:r>
              <a:rPr lang="en-US" altLang="zh-CN" b="1" dirty="0">
                <a:solidFill>
                  <a:srgbClr val="0000FF"/>
                </a:solidFill>
              </a:rPr>
              <a:t>.</a:t>
            </a:r>
            <a:r>
              <a:rPr lang="zh-CN" altLang="en-US" b="1" dirty="0">
                <a:solidFill>
                  <a:srgbClr val="0000FF"/>
                </a:solidFill>
              </a:rPr>
              <a:t>新冠病毒袭击对象</a:t>
            </a:r>
            <a:endParaRPr lang="en-US" altLang="zh-CN" b="1" dirty="0">
              <a:solidFill>
                <a:srgbClr val="0000FF"/>
              </a:solidFill>
            </a:endParaRPr>
          </a:p>
          <a:p>
            <a:pPr marL="0" indent="0">
              <a:buNone/>
            </a:pPr>
            <a:r>
              <a:rPr lang="zh-CN" altLang="en-US" b="1" dirty="0">
                <a:solidFill>
                  <a:srgbClr val="0000FF"/>
                </a:solidFill>
              </a:rPr>
              <a:t>三</a:t>
            </a:r>
            <a:r>
              <a:rPr lang="en-US" altLang="zh-CN" b="1" dirty="0">
                <a:solidFill>
                  <a:srgbClr val="0000FF"/>
                </a:solidFill>
              </a:rPr>
              <a:t>.</a:t>
            </a:r>
            <a:r>
              <a:rPr lang="zh-CN" altLang="en-US" b="1" dirty="0">
                <a:solidFill>
                  <a:srgbClr val="0000FF"/>
                </a:solidFill>
              </a:rPr>
              <a:t>第八诊疗方案新增加的内容</a:t>
            </a:r>
            <a:endParaRPr lang="en-US" altLang="zh-CN" b="1" dirty="0">
              <a:solidFill>
                <a:srgbClr val="0000FF"/>
              </a:solidFill>
            </a:endParaRPr>
          </a:p>
          <a:p>
            <a:pPr marL="0" indent="0">
              <a:buNone/>
            </a:pPr>
            <a:r>
              <a:rPr lang="zh-CN" altLang="en-US" b="1" dirty="0">
                <a:solidFill>
                  <a:srgbClr val="0000FF"/>
                </a:solidFill>
              </a:rPr>
              <a:t>四</a:t>
            </a:r>
            <a:r>
              <a:rPr lang="en-US" altLang="zh-CN" b="1" dirty="0">
                <a:solidFill>
                  <a:srgbClr val="0000FF"/>
                </a:solidFill>
              </a:rPr>
              <a:t>.</a:t>
            </a:r>
            <a:r>
              <a:rPr lang="zh-CN" altLang="en-US" b="1" dirty="0">
                <a:solidFill>
                  <a:srgbClr val="0000FF"/>
                </a:solidFill>
              </a:rPr>
              <a:t>积极的防疫措施</a:t>
            </a:r>
          </a:p>
        </p:txBody>
      </p:sp>
      <p:sp>
        <p:nvSpPr>
          <p:cNvPr id="3" name="灯片编号占位符 2">
            <a:extLst>
              <a:ext uri="{FF2B5EF4-FFF2-40B4-BE49-F238E27FC236}">
                <a16:creationId xmlns:a16="http://schemas.microsoft.com/office/drawing/2014/main" id="{F436B861-6AB1-4F8D-97F5-89C06067DBCD}"/>
              </a:ext>
            </a:extLst>
          </p:cNvPr>
          <p:cNvSpPr>
            <a:spLocks noGrp="1"/>
          </p:cNvSpPr>
          <p:nvPr>
            <p:ph type="sldNum" sz="quarter" idx="13"/>
          </p:nvPr>
        </p:nvSpPr>
        <p:spPr/>
        <p:txBody>
          <a:bodyPr/>
          <a:lstStyle/>
          <a:p>
            <a:fld id="{02F1A213-99B6-4EAC-817B-97304DC9E02D}" type="slidenum">
              <a:rPr lang="zh-CN" altLang="en-US" smtClean="0"/>
              <a:pPr/>
              <a:t>2</a:t>
            </a:fld>
            <a:endParaRPr lang="zh-CN" altLang="en-US" dirty="0"/>
          </a:p>
        </p:txBody>
      </p:sp>
    </p:spTree>
    <p:extLst>
      <p:ext uri="{BB962C8B-B14F-4D97-AF65-F5344CB8AC3E}">
        <p14:creationId xmlns:p14="http://schemas.microsoft.com/office/powerpoint/2010/main" val="4899762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17BBF070-352B-42D2-805C-06379B3489BC}"/>
              </a:ext>
            </a:extLst>
          </p:cNvPr>
          <p:cNvSpPr>
            <a:spLocks noGrp="1"/>
          </p:cNvSpPr>
          <p:nvPr>
            <p:ph type="body" sz="quarter" idx="10"/>
          </p:nvPr>
        </p:nvSpPr>
        <p:spPr/>
        <p:txBody>
          <a:bodyPr/>
          <a:lstStyle/>
          <a:p>
            <a:pPr marL="0" indent="0">
              <a:buNone/>
            </a:pPr>
            <a:endParaRPr lang="en-US" altLang="zh-CN" dirty="0"/>
          </a:p>
          <a:p>
            <a:pPr marL="0" indent="0" algn="ctr">
              <a:buNone/>
            </a:pPr>
            <a:r>
              <a:rPr lang="zh-CN" altLang="en-US" sz="4000" b="1" dirty="0">
                <a:solidFill>
                  <a:srgbClr val="FF0000"/>
                </a:solidFill>
              </a:rPr>
              <a:t>这样的抗疫方法要变成正常生活常态坚持下去。</a:t>
            </a:r>
            <a:endParaRPr lang="en-US" altLang="zh-CN" sz="4000" b="1" dirty="0">
              <a:solidFill>
                <a:srgbClr val="FF0000"/>
              </a:solidFill>
            </a:endParaRPr>
          </a:p>
          <a:p>
            <a:pPr marL="0" indent="0" algn="ctr">
              <a:buNone/>
            </a:pPr>
            <a:r>
              <a:rPr lang="zh-CN" altLang="en-US" sz="4000" b="1" dirty="0">
                <a:solidFill>
                  <a:srgbClr val="FF0000"/>
                </a:solidFill>
              </a:rPr>
              <a:t>大家只要认真做好安全防疫工作，</a:t>
            </a:r>
            <a:endParaRPr lang="en-US" altLang="zh-CN" sz="4000" b="1" dirty="0">
              <a:solidFill>
                <a:srgbClr val="FF0000"/>
              </a:solidFill>
            </a:endParaRPr>
          </a:p>
          <a:p>
            <a:pPr marL="0" indent="0" algn="ctr">
              <a:buNone/>
            </a:pPr>
            <a:r>
              <a:rPr lang="zh-CN" altLang="en-US" sz="4000" b="1" dirty="0">
                <a:solidFill>
                  <a:srgbClr val="FF0000"/>
                </a:solidFill>
              </a:rPr>
              <a:t>让我们的老师与学生们远离新冠病毒。</a:t>
            </a:r>
            <a:endParaRPr lang="en-US" altLang="zh-CN" sz="4000" b="1" dirty="0">
              <a:solidFill>
                <a:srgbClr val="FF0000"/>
              </a:solidFill>
            </a:endParaRPr>
          </a:p>
          <a:p>
            <a:pPr marL="0" indent="0" algn="ctr">
              <a:buNone/>
            </a:pPr>
            <a:r>
              <a:rPr lang="zh-CN" altLang="en-US" sz="4000" b="1" dirty="0">
                <a:solidFill>
                  <a:srgbClr val="FF0000"/>
                </a:solidFill>
              </a:rPr>
              <a:t>祝全体师生人人都健康！</a:t>
            </a:r>
          </a:p>
          <a:p>
            <a:pPr marL="0" indent="0">
              <a:buNone/>
            </a:pPr>
            <a:endParaRPr lang="zh-CN" altLang="en-US" dirty="0"/>
          </a:p>
        </p:txBody>
      </p:sp>
      <p:sp>
        <p:nvSpPr>
          <p:cNvPr id="3" name="灯片编号占位符 2">
            <a:extLst>
              <a:ext uri="{FF2B5EF4-FFF2-40B4-BE49-F238E27FC236}">
                <a16:creationId xmlns:a16="http://schemas.microsoft.com/office/drawing/2014/main" id="{4847C580-5263-406B-9FCC-AC3CB5AC1B1E}"/>
              </a:ext>
            </a:extLst>
          </p:cNvPr>
          <p:cNvSpPr>
            <a:spLocks noGrp="1"/>
          </p:cNvSpPr>
          <p:nvPr>
            <p:ph type="sldNum" sz="quarter" idx="13"/>
          </p:nvPr>
        </p:nvSpPr>
        <p:spPr/>
        <p:txBody>
          <a:bodyPr/>
          <a:lstStyle/>
          <a:p>
            <a:fld id="{02F1A213-99B6-4EAC-817B-97304DC9E02D}" type="slidenum">
              <a:rPr lang="zh-CN" altLang="en-US" smtClean="0"/>
              <a:pPr/>
              <a:t>20</a:t>
            </a:fld>
            <a:endParaRPr lang="zh-CN" altLang="en-US" dirty="0"/>
          </a:p>
        </p:txBody>
      </p:sp>
    </p:spTree>
    <p:extLst>
      <p:ext uri="{BB962C8B-B14F-4D97-AF65-F5344CB8AC3E}">
        <p14:creationId xmlns:p14="http://schemas.microsoft.com/office/powerpoint/2010/main" val="2408471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CABF03A0-1E33-4C1C-A06F-D41BC2969626}"/>
              </a:ext>
            </a:extLst>
          </p:cNvPr>
          <p:cNvSpPr>
            <a:spLocks noGrp="1"/>
          </p:cNvSpPr>
          <p:nvPr>
            <p:ph type="body" sz="quarter" idx="10"/>
          </p:nvPr>
        </p:nvSpPr>
        <p:spPr/>
        <p:txBody>
          <a:bodyPr>
            <a:normAutofit/>
          </a:bodyPr>
          <a:lstStyle/>
          <a:p>
            <a:pPr marL="0" indent="0">
              <a:buNone/>
            </a:pPr>
            <a:r>
              <a:rPr lang="zh-CN" altLang="en-US" sz="2400" b="1" dirty="0">
                <a:solidFill>
                  <a:srgbClr val="FF0000"/>
                </a:solidFill>
                <a:latin typeface="微软雅黑" panose="020B0503020204020204" pitchFamily="34" charset="-122"/>
                <a:ea typeface="微软雅黑" panose="020B0503020204020204" pitchFamily="34" charset="-122"/>
              </a:rPr>
              <a:t>一</a:t>
            </a:r>
            <a:r>
              <a:rPr lang="en-US" altLang="zh-CN" sz="2400" b="1" dirty="0">
                <a:solidFill>
                  <a:srgbClr val="FF0000"/>
                </a:solidFill>
                <a:latin typeface="微软雅黑" panose="020B0503020204020204" pitchFamily="34" charset="-122"/>
                <a:ea typeface="微软雅黑" panose="020B0503020204020204" pitchFamily="34" charset="-122"/>
              </a:rPr>
              <a:t>.</a:t>
            </a:r>
            <a:r>
              <a:rPr lang="zh-CN" altLang="en-US" sz="2400" b="1" dirty="0">
                <a:solidFill>
                  <a:srgbClr val="FF0000"/>
                </a:solidFill>
                <a:latin typeface="微软雅黑" panose="020B0503020204020204" pitchFamily="34" charset="-122"/>
                <a:ea typeface="微软雅黑" panose="020B0503020204020204" pitchFamily="34" charset="-122"/>
              </a:rPr>
              <a:t>新冠病毒初期症状有哪些</a:t>
            </a:r>
            <a:endParaRPr lang="en-US" altLang="zh-CN" sz="2400" b="1" dirty="0">
              <a:solidFill>
                <a:srgbClr val="FF0000"/>
              </a:solidFill>
              <a:latin typeface="微软雅黑" panose="020B0503020204020204" pitchFamily="34" charset="-122"/>
              <a:ea typeface="微软雅黑" panose="020B0503020204020204" pitchFamily="34" charset="-122"/>
            </a:endParaRPr>
          </a:p>
          <a:p>
            <a:pPr algn="just">
              <a:buFont typeface="Wingdings" panose="05000000000000000000" pitchFamily="2" charset="2"/>
              <a:buChar char="Ø"/>
            </a:pPr>
            <a:r>
              <a:rPr lang="zh-CN" altLang="en-US" sz="2400" b="1" i="0" dirty="0">
                <a:solidFill>
                  <a:srgbClr val="0000FF"/>
                </a:solidFill>
                <a:effectLst/>
                <a:latin typeface="微软雅黑" panose="020B0503020204020204" pitchFamily="34" charset="-122"/>
                <a:ea typeface="微软雅黑" panose="020B0503020204020204" pitchFamily="34" charset="-122"/>
              </a:rPr>
              <a:t>新型冠状病毒是在</a:t>
            </a:r>
            <a:r>
              <a:rPr lang="en-US" altLang="zh-CN" sz="2400" b="1" i="0" dirty="0">
                <a:solidFill>
                  <a:srgbClr val="0000FF"/>
                </a:solidFill>
                <a:effectLst/>
                <a:latin typeface="微软雅黑" panose="020B0503020204020204" pitchFamily="34" charset="-122"/>
                <a:ea typeface="微软雅黑" panose="020B0503020204020204" pitchFamily="34" charset="-122"/>
              </a:rPr>
              <a:t>2019</a:t>
            </a:r>
            <a:r>
              <a:rPr lang="zh-CN" altLang="en-US" sz="2400" b="1" i="0" dirty="0">
                <a:solidFill>
                  <a:srgbClr val="0000FF"/>
                </a:solidFill>
                <a:effectLst/>
                <a:latin typeface="微软雅黑" panose="020B0503020204020204" pitchFamily="34" charset="-122"/>
                <a:ea typeface="微软雅黑" panose="020B0503020204020204" pitchFamily="34" charset="-122"/>
              </a:rPr>
              <a:t>年早些时候同时在世界各地发现，这种新的冠状病、</a:t>
            </a:r>
            <a:endParaRPr lang="en-US" altLang="zh-CN" sz="2400" b="1" i="0" dirty="0">
              <a:solidFill>
                <a:srgbClr val="0000FF"/>
              </a:solidFill>
              <a:effectLst/>
              <a:latin typeface="微软雅黑" panose="020B0503020204020204" pitchFamily="34" charset="-122"/>
              <a:ea typeface="微软雅黑" panose="020B0503020204020204" pitchFamily="34" charset="-122"/>
            </a:endParaRPr>
          </a:p>
          <a:p>
            <a:pPr marL="0" indent="0" algn="just">
              <a:buNone/>
            </a:pPr>
            <a:r>
              <a:rPr lang="zh-CN" altLang="en-US" sz="2400" b="1" i="0" dirty="0">
                <a:solidFill>
                  <a:srgbClr val="0000FF"/>
                </a:solidFill>
                <a:effectLst/>
                <a:latin typeface="微软雅黑" panose="020B0503020204020204" pitchFamily="34" charset="-122"/>
                <a:ea typeface="微软雅黑" panose="020B0503020204020204" pitchFamily="34" charset="-122"/>
              </a:rPr>
              <a:t>毒的类型以前没有发现过，以前的冠状病毒发现有六个亚型，包括这次新发</a:t>
            </a:r>
            <a:endParaRPr lang="en-US" altLang="zh-CN" sz="2400" b="1" i="0" dirty="0">
              <a:solidFill>
                <a:srgbClr val="0000FF"/>
              </a:solidFill>
              <a:effectLst/>
              <a:latin typeface="微软雅黑" panose="020B0503020204020204" pitchFamily="34" charset="-122"/>
              <a:ea typeface="微软雅黑" panose="020B0503020204020204" pitchFamily="34" charset="-122"/>
            </a:endParaRPr>
          </a:p>
          <a:p>
            <a:pPr marL="0" indent="0" algn="just">
              <a:buNone/>
            </a:pPr>
            <a:r>
              <a:rPr lang="zh-CN" altLang="en-US" sz="2400" b="1" i="0" dirty="0">
                <a:solidFill>
                  <a:srgbClr val="0000FF"/>
                </a:solidFill>
                <a:effectLst/>
                <a:latin typeface="微软雅黑" panose="020B0503020204020204" pitchFamily="34" charset="-122"/>
                <a:ea typeface="微软雅黑" panose="020B0503020204020204" pitchFamily="34" charset="-122"/>
              </a:rPr>
              <a:t>现的这个亚型就有七种亚型了。</a:t>
            </a:r>
          </a:p>
          <a:p>
            <a:pPr algn="just">
              <a:buFont typeface="Wingdings" panose="05000000000000000000" pitchFamily="2" charset="2"/>
              <a:buChar char="Ø"/>
            </a:pPr>
            <a:r>
              <a:rPr lang="zh-CN" altLang="en-US" sz="2400" b="1" i="0" dirty="0">
                <a:solidFill>
                  <a:srgbClr val="0000FF"/>
                </a:solidFill>
                <a:effectLst/>
                <a:latin typeface="微软雅黑" panose="020B0503020204020204" pitchFamily="34" charset="-122"/>
                <a:ea typeface="微软雅黑" panose="020B0503020204020204" pitchFamily="34" charset="-122"/>
              </a:rPr>
              <a:t>根据现在已有的资料显示，这次新的冠状病毒感染人体后早期的症状就和一  </a:t>
            </a:r>
            <a:endParaRPr lang="en-US" altLang="zh-CN" sz="2400" b="1" i="0" dirty="0">
              <a:solidFill>
                <a:srgbClr val="0000FF"/>
              </a:solidFill>
              <a:effectLst/>
              <a:latin typeface="微软雅黑" panose="020B0503020204020204" pitchFamily="34" charset="-122"/>
              <a:ea typeface="微软雅黑" panose="020B0503020204020204" pitchFamily="34" charset="-122"/>
            </a:endParaRPr>
          </a:p>
          <a:p>
            <a:pPr marL="0" indent="0" algn="just">
              <a:buNone/>
            </a:pPr>
            <a:r>
              <a:rPr lang="zh-CN" altLang="en-US" sz="2400" b="1" i="0" dirty="0">
                <a:solidFill>
                  <a:srgbClr val="0000FF"/>
                </a:solidFill>
                <a:effectLst/>
                <a:latin typeface="微软雅黑" panose="020B0503020204020204" pitchFamily="34" charset="-122"/>
                <a:ea typeface="微软雅黑" panose="020B0503020204020204" pitchFamily="34" charset="-122"/>
              </a:rPr>
              <a:t>般病毒感染引起的感冒症状有类似的地方，主要的表现就是疲倦、乏力、肌、</a:t>
            </a:r>
            <a:endParaRPr lang="en-US" altLang="zh-CN" sz="2400" b="1" i="0" dirty="0">
              <a:solidFill>
                <a:srgbClr val="0000FF"/>
              </a:solidFill>
              <a:effectLst/>
              <a:latin typeface="微软雅黑" panose="020B0503020204020204" pitchFamily="34" charset="-122"/>
              <a:ea typeface="微软雅黑" panose="020B0503020204020204" pitchFamily="34" charset="-122"/>
            </a:endParaRPr>
          </a:p>
          <a:p>
            <a:pPr marL="0" indent="0" algn="just">
              <a:buNone/>
            </a:pPr>
            <a:r>
              <a:rPr lang="zh-CN" altLang="en-US" sz="2400" b="1" i="0" dirty="0">
                <a:solidFill>
                  <a:srgbClr val="0000FF"/>
                </a:solidFill>
                <a:effectLst/>
                <a:latin typeface="微软雅黑" panose="020B0503020204020204" pitchFamily="34" charset="-122"/>
                <a:ea typeface="微软雅黑" panose="020B0503020204020204" pitchFamily="34" charset="-122"/>
              </a:rPr>
              <a:t>肉酸痛，就像一般的感冒所引起的症状类似。 也有少数病人会表现为胃肠道</a:t>
            </a:r>
            <a:endParaRPr lang="en-US" altLang="zh-CN" sz="2400" b="1" i="0" dirty="0">
              <a:solidFill>
                <a:srgbClr val="0000FF"/>
              </a:solidFill>
              <a:effectLst/>
              <a:latin typeface="微软雅黑" panose="020B0503020204020204" pitchFamily="34" charset="-122"/>
              <a:ea typeface="微软雅黑" panose="020B0503020204020204" pitchFamily="34" charset="-122"/>
            </a:endParaRPr>
          </a:p>
          <a:p>
            <a:pPr marL="0" indent="0" algn="just">
              <a:buNone/>
            </a:pPr>
            <a:r>
              <a:rPr lang="zh-CN" altLang="en-US" sz="2400" b="1" i="0" dirty="0">
                <a:solidFill>
                  <a:srgbClr val="0000FF"/>
                </a:solidFill>
                <a:effectLst/>
                <a:latin typeface="微软雅黑" panose="020B0503020204020204" pitchFamily="34" charset="-122"/>
                <a:ea typeface="微软雅黑" panose="020B0503020204020204" pitchFamily="34" charset="-122"/>
              </a:rPr>
              <a:t>的反应，比如腹痛和腹泻，突然路边到下。</a:t>
            </a:r>
          </a:p>
          <a:p>
            <a:pPr marL="0" indent="0">
              <a:buNone/>
            </a:pPr>
            <a:endParaRPr lang="zh-CN" altLang="en-US" dirty="0"/>
          </a:p>
        </p:txBody>
      </p:sp>
      <p:sp>
        <p:nvSpPr>
          <p:cNvPr id="3" name="灯片编号占位符 2">
            <a:extLst>
              <a:ext uri="{FF2B5EF4-FFF2-40B4-BE49-F238E27FC236}">
                <a16:creationId xmlns:a16="http://schemas.microsoft.com/office/drawing/2014/main" id="{4587B5DD-237D-4DFA-9C79-103E873A7AE4}"/>
              </a:ext>
            </a:extLst>
          </p:cNvPr>
          <p:cNvSpPr>
            <a:spLocks noGrp="1"/>
          </p:cNvSpPr>
          <p:nvPr>
            <p:ph type="sldNum" sz="quarter" idx="13"/>
          </p:nvPr>
        </p:nvSpPr>
        <p:spPr/>
        <p:txBody>
          <a:bodyPr/>
          <a:lstStyle/>
          <a:p>
            <a:fld id="{02F1A213-99B6-4EAC-817B-97304DC9E02D}" type="slidenum">
              <a:rPr lang="zh-CN" altLang="en-US" smtClean="0"/>
              <a:pPr/>
              <a:t>3</a:t>
            </a:fld>
            <a:endParaRPr lang="zh-CN" altLang="en-US" dirty="0"/>
          </a:p>
        </p:txBody>
      </p:sp>
    </p:spTree>
    <p:extLst>
      <p:ext uri="{BB962C8B-B14F-4D97-AF65-F5344CB8AC3E}">
        <p14:creationId xmlns:p14="http://schemas.microsoft.com/office/powerpoint/2010/main" val="1683861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182D69ED-0019-43B2-9D44-0FB54012BA60}"/>
              </a:ext>
            </a:extLst>
          </p:cNvPr>
          <p:cNvSpPr>
            <a:spLocks noGrp="1"/>
          </p:cNvSpPr>
          <p:nvPr>
            <p:ph type="body" sz="quarter" idx="10"/>
          </p:nvPr>
        </p:nvSpPr>
        <p:spPr/>
        <p:txBody>
          <a:bodyPr>
            <a:normAutofit/>
          </a:bodyPr>
          <a:lstStyle/>
          <a:p>
            <a:pPr algn="just">
              <a:buFont typeface="Wingdings" panose="05000000000000000000" pitchFamily="2" charset="2"/>
              <a:buChar char="Ø"/>
            </a:pPr>
            <a:endParaRPr lang="en-US" altLang="zh-CN" sz="2400" b="1" i="0" dirty="0">
              <a:solidFill>
                <a:srgbClr val="0000FF"/>
              </a:solidFill>
              <a:effectLst/>
              <a:latin typeface="微软雅黑" panose="020B0503020204020204" pitchFamily="34" charset="-122"/>
              <a:ea typeface="微软雅黑" panose="020B0503020204020204" pitchFamily="34" charset="-122"/>
            </a:endParaRPr>
          </a:p>
          <a:p>
            <a:pPr algn="just">
              <a:buFont typeface="Wingdings" panose="05000000000000000000" pitchFamily="2" charset="2"/>
              <a:buChar char="Ø"/>
            </a:pPr>
            <a:endParaRPr lang="en-US" altLang="zh-CN" sz="2400" b="1" dirty="0">
              <a:solidFill>
                <a:srgbClr val="0000FF"/>
              </a:solidFill>
              <a:latin typeface="微软雅黑" panose="020B0503020204020204" pitchFamily="34" charset="-122"/>
              <a:ea typeface="微软雅黑" panose="020B0503020204020204" pitchFamily="34" charset="-122"/>
            </a:endParaRPr>
          </a:p>
          <a:p>
            <a:pPr algn="just">
              <a:buFont typeface="Wingdings" panose="05000000000000000000" pitchFamily="2" charset="2"/>
              <a:buChar char="Ø"/>
            </a:pPr>
            <a:r>
              <a:rPr lang="zh-CN" altLang="en-US" sz="2400" b="1" i="0" dirty="0">
                <a:solidFill>
                  <a:srgbClr val="0000FF"/>
                </a:solidFill>
                <a:effectLst/>
                <a:latin typeface="微软雅黑" panose="020B0503020204020204" pitchFamily="34" charset="-122"/>
                <a:ea typeface="微软雅黑" panose="020B0503020204020204" pitchFamily="34" charset="-122"/>
              </a:rPr>
              <a:t>随着病情的发展，病人会出现发烧的症状，很多病人会有</a:t>
            </a:r>
            <a:r>
              <a:rPr lang="en-US" altLang="zh-CN" sz="2400" b="1" i="0" dirty="0">
                <a:solidFill>
                  <a:srgbClr val="0000FF"/>
                </a:solidFill>
                <a:effectLst/>
                <a:latin typeface="微软雅黑" panose="020B0503020204020204" pitchFamily="34" charset="-122"/>
                <a:ea typeface="微软雅黑" panose="020B0503020204020204" pitchFamily="34" charset="-122"/>
              </a:rPr>
              <a:t>38</a:t>
            </a:r>
            <a:r>
              <a:rPr lang="zh-CN" altLang="en-US" sz="2400" b="1" i="0" dirty="0">
                <a:solidFill>
                  <a:srgbClr val="0000FF"/>
                </a:solidFill>
                <a:effectLst/>
                <a:latin typeface="微软雅黑" panose="020B0503020204020204" pitchFamily="34" charset="-122"/>
                <a:ea typeface="微软雅黑" panose="020B0503020204020204" pitchFamily="34" charset="-122"/>
              </a:rPr>
              <a:t>度以上的发热。另外还会出现呼吸道的症状就是咳嗽，咳嗽通常表现为干咳，就是咳嗽的时候没有痰。</a:t>
            </a:r>
            <a:endParaRPr lang="en-US" altLang="zh-CN" sz="2400" b="1" i="0" dirty="0">
              <a:solidFill>
                <a:srgbClr val="0000FF"/>
              </a:solidFill>
              <a:effectLst/>
              <a:latin typeface="微软雅黑" panose="020B0503020204020204" pitchFamily="34" charset="-122"/>
              <a:ea typeface="微软雅黑" panose="020B0503020204020204" pitchFamily="34" charset="-122"/>
            </a:endParaRPr>
          </a:p>
          <a:p>
            <a:pPr marL="0" indent="0" algn="just">
              <a:buNone/>
            </a:pPr>
            <a:endParaRPr lang="zh-CN" altLang="en-US" sz="2400" b="1" i="0" dirty="0">
              <a:solidFill>
                <a:srgbClr val="0000FF"/>
              </a:solidFill>
              <a:effectLst/>
              <a:latin typeface="微软雅黑" panose="020B0503020204020204" pitchFamily="34" charset="-122"/>
              <a:ea typeface="微软雅黑" panose="020B0503020204020204" pitchFamily="34" charset="-122"/>
            </a:endParaRPr>
          </a:p>
          <a:p>
            <a:pPr algn="just">
              <a:buFont typeface="Wingdings" panose="05000000000000000000" pitchFamily="2" charset="2"/>
              <a:buChar char="Ø"/>
            </a:pPr>
            <a:r>
              <a:rPr lang="zh-CN" altLang="en-US" sz="2400" b="1" i="0" dirty="0">
                <a:solidFill>
                  <a:srgbClr val="0000FF"/>
                </a:solidFill>
                <a:effectLst/>
                <a:latin typeface="微软雅黑" panose="020B0503020204020204" pitchFamily="34" charset="-122"/>
                <a:ea typeface="微软雅黑" panose="020B0503020204020204" pitchFamily="34" charset="-122"/>
              </a:rPr>
              <a:t>随着症状的加重，病人会出现呼吸困难、胸闷、气短，甚至会出现呼吸窘迫等严重的症状。进行影像学的检查会发现肺部有磨玻璃一样的肺间质的改变表现严重的还会出现脓毒血症、感染性休克、凝血功能障碍和肾功能衰竭等等。</a:t>
            </a:r>
          </a:p>
          <a:p>
            <a:pPr marL="0" indent="0">
              <a:buNone/>
            </a:pPr>
            <a:endParaRPr lang="zh-CN" altLang="en-US" dirty="0"/>
          </a:p>
        </p:txBody>
      </p:sp>
      <p:sp>
        <p:nvSpPr>
          <p:cNvPr id="3" name="灯片编号占位符 2">
            <a:extLst>
              <a:ext uri="{FF2B5EF4-FFF2-40B4-BE49-F238E27FC236}">
                <a16:creationId xmlns:a16="http://schemas.microsoft.com/office/drawing/2014/main" id="{FEAFDD8A-8811-4AB1-A9F9-1986EB025AC2}"/>
              </a:ext>
            </a:extLst>
          </p:cNvPr>
          <p:cNvSpPr>
            <a:spLocks noGrp="1"/>
          </p:cNvSpPr>
          <p:nvPr>
            <p:ph type="sldNum" sz="quarter" idx="13"/>
          </p:nvPr>
        </p:nvSpPr>
        <p:spPr/>
        <p:txBody>
          <a:bodyPr/>
          <a:lstStyle/>
          <a:p>
            <a:fld id="{02F1A213-99B6-4EAC-817B-97304DC9E02D}" type="slidenum">
              <a:rPr lang="zh-CN" altLang="en-US" smtClean="0"/>
              <a:pPr/>
              <a:t>4</a:t>
            </a:fld>
            <a:endParaRPr lang="zh-CN" altLang="en-US" dirty="0"/>
          </a:p>
        </p:txBody>
      </p:sp>
    </p:spTree>
    <p:extLst>
      <p:ext uri="{BB962C8B-B14F-4D97-AF65-F5344CB8AC3E}">
        <p14:creationId xmlns:p14="http://schemas.microsoft.com/office/powerpoint/2010/main" val="3159468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208755C5-2708-45B9-AB9E-4C2E1DED5A40}"/>
              </a:ext>
            </a:extLst>
          </p:cNvPr>
          <p:cNvSpPr>
            <a:spLocks noGrp="1"/>
          </p:cNvSpPr>
          <p:nvPr>
            <p:ph type="body" sz="quarter" idx="10"/>
          </p:nvPr>
        </p:nvSpPr>
        <p:spPr/>
        <p:txBody>
          <a:bodyPr/>
          <a:lstStyle/>
          <a:p>
            <a:pPr marL="0" indent="0">
              <a:buNone/>
            </a:pPr>
            <a:r>
              <a:rPr lang="zh-CN" altLang="en-US" sz="2800" b="1" dirty="0">
                <a:solidFill>
                  <a:srgbClr val="FF0000"/>
                </a:solidFill>
              </a:rPr>
              <a:t>二</a:t>
            </a:r>
            <a:r>
              <a:rPr lang="en-US" altLang="zh-CN" sz="2800" b="1" dirty="0">
                <a:solidFill>
                  <a:srgbClr val="FF0000"/>
                </a:solidFill>
              </a:rPr>
              <a:t>.</a:t>
            </a:r>
            <a:r>
              <a:rPr lang="zh-CN" altLang="en-US" sz="2800" b="1" dirty="0">
                <a:solidFill>
                  <a:srgbClr val="FF0000"/>
                </a:solidFill>
              </a:rPr>
              <a:t>新冠病毒袭击对象</a:t>
            </a:r>
            <a:endParaRPr lang="en-US" altLang="zh-CN" sz="2800" b="1" dirty="0">
              <a:solidFill>
                <a:srgbClr val="FF0000"/>
              </a:solidFill>
            </a:endParaRPr>
          </a:p>
          <a:p>
            <a:pPr marL="0" indent="0">
              <a:buNone/>
            </a:pPr>
            <a:r>
              <a:rPr lang="en-US" altLang="zh-CN" sz="2800" b="1" dirty="0">
                <a:solidFill>
                  <a:srgbClr val="0000FF"/>
                </a:solidFill>
              </a:rPr>
              <a:t>  1.</a:t>
            </a:r>
            <a:r>
              <a:rPr lang="zh-CN" altLang="en-US" sz="2800" b="1" i="0" u="none" strike="noStrike" dirty="0">
                <a:solidFill>
                  <a:srgbClr val="0000FF"/>
                </a:solidFill>
                <a:effectLst/>
              </a:rPr>
              <a:t>极少数儿童可有多系统炎症综合征（</a:t>
            </a:r>
            <a:r>
              <a:rPr lang="en-US" altLang="zh-CN" sz="2800" b="1" i="0" u="none" strike="noStrike" dirty="0">
                <a:solidFill>
                  <a:srgbClr val="0000FF"/>
                </a:solidFill>
                <a:effectLst/>
              </a:rPr>
              <a:t>MIS-C</a:t>
            </a:r>
            <a:r>
              <a:rPr lang="zh-CN" altLang="en-US" sz="2800" b="1" i="0" u="none" strike="noStrike" dirty="0">
                <a:solidFill>
                  <a:srgbClr val="0000FF"/>
                </a:solidFill>
                <a:effectLst/>
              </a:rPr>
              <a:t>）</a:t>
            </a:r>
            <a:endParaRPr lang="en-US" altLang="zh-CN" sz="2800" b="1" dirty="0">
              <a:solidFill>
                <a:srgbClr val="0000FF"/>
              </a:solidFill>
            </a:endParaRPr>
          </a:p>
          <a:p>
            <a:pPr marL="0" indent="0">
              <a:buNone/>
            </a:pPr>
            <a:r>
              <a:rPr lang="en-US" altLang="zh-CN" sz="2800" b="1" dirty="0">
                <a:solidFill>
                  <a:srgbClr val="0000FF"/>
                </a:solidFill>
              </a:rPr>
              <a:t>  2.50</a:t>
            </a:r>
            <a:r>
              <a:rPr lang="zh-CN" altLang="en-US" sz="2800" b="1" dirty="0">
                <a:solidFill>
                  <a:srgbClr val="0000FF"/>
                </a:solidFill>
              </a:rPr>
              <a:t>岁以上的老年人</a:t>
            </a:r>
            <a:endParaRPr lang="en-US" altLang="zh-CN" sz="2800" b="1" dirty="0">
              <a:solidFill>
                <a:srgbClr val="0000FF"/>
              </a:solidFill>
            </a:endParaRPr>
          </a:p>
          <a:p>
            <a:pPr marL="0" indent="0">
              <a:buNone/>
            </a:pPr>
            <a:r>
              <a:rPr lang="en-US" altLang="zh-CN" sz="2800" b="1" dirty="0">
                <a:solidFill>
                  <a:srgbClr val="0000FF"/>
                </a:solidFill>
              </a:rPr>
              <a:t>  3.</a:t>
            </a:r>
            <a:r>
              <a:rPr lang="zh-CN" altLang="en-US" sz="2800" b="1" dirty="0">
                <a:solidFill>
                  <a:srgbClr val="0000FF"/>
                </a:solidFill>
              </a:rPr>
              <a:t>不分年龄组慢病患者</a:t>
            </a:r>
            <a:endParaRPr lang="en-US" altLang="zh-CN" sz="2800" b="1" dirty="0">
              <a:solidFill>
                <a:srgbClr val="0000FF"/>
              </a:solidFill>
            </a:endParaRPr>
          </a:p>
          <a:p>
            <a:pPr marL="0" indent="0">
              <a:buNone/>
            </a:pPr>
            <a:r>
              <a:rPr lang="zh-CN" altLang="en-US" sz="2800" b="1" dirty="0">
                <a:solidFill>
                  <a:srgbClr val="0000FF"/>
                </a:solidFill>
              </a:rPr>
              <a:t>     如 高血压、糖尿病、心脏病、脑血栓、脂溢性肝炎、高脂血症患者 高胰岛素血症患者、过敏症患者、肾病患者、肿瘤患者等。</a:t>
            </a:r>
            <a:endParaRPr lang="en-US" altLang="zh-CN" sz="2800" b="1" dirty="0">
              <a:solidFill>
                <a:srgbClr val="0000FF"/>
              </a:solidFill>
            </a:endParaRPr>
          </a:p>
          <a:p>
            <a:pPr marL="0" indent="0">
              <a:buNone/>
            </a:pPr>
            <a:r>
              <a:rPr lang="en-US" altLang="zh-CN" sz="2800" b="1" dirty="0">
                <a:solidFill>
                  <a:srgbClr val="0000FF"/>
                </a:solidFill>
              </a:rPr>
              <a:t>  3.</a:t>
            </a:r>
            <a:r>
              <a:rPr lang="zh-CN" altLang="en-US" sz="2800" b="1" dirty="0">
                <a:solidFill>
                  <a:srgbClr val="0000FF"/>
                </a:solidFill>
              </a:rPr>
              <a:t>不分年龄组的肥胖症患者。</a:t>
            </a:r>
            <a:endParaRPr lang="en-US" altLang="zh-CN" sz="2800" b="1" dirty="0">
              <a:solidFill>
                <a:srgbClr val="0000FF"/>
              </a:solidFill>
            </a:endParaRPr>
          </a:p>
          <a:p>
            <a:pPr marL="0" indent="0">
              <a:buNone/>
            </a:pPr>
            <a:r>
              <a:rPr lang="en-US" altLang="zh-CN" sz="2800" b="1" dirty="0">
                <a:solidFill>
                  <a:srgbClr val="0000FF"/>
                </a:solidFill>
              </a:rPr>
              <a:t>  4.</a:t>
            </a:r>
            <a:r>
              <a:rPr lang="zh-CN" altLang="en-US" sz="2800" b="1" dirty="0">
                <a:solidFill>
                  <a:srgbClr val="0000FF"/>
                </a:solidFill>
              </a:rPr>
              <a:t>不分年龄组</a:t>
            </a:r>
            <a:r>
              <a:rPr lang="en-US" altLang="zh-CN" sz="2800" b="1" dirty="0">
                <a:solidFill>
                  <a:srgbClr val="0000FF"/>
                </a:solidFill>
              </a:rPr>
              <a:t>A</a:t>
            </a:r>
            <a:r>
              <a:rPr lang="zh-CN" altLang="en-US" sz="2800" b="1" dirty="0">
                <a:solidFill>
                  <a:srgbClr val="0000FF"/>
                </a:solidFill>
              </a:rPr>
              <a:t>型血型的人。</a:t>
            </a:r>
            <a:endParaRPr lang="en-US" altLang="zh-CN" sz="2800" b="1" dirty="0">
              <a:solidFill>
                <a:srgbClr val="0000FF"/>
              </a:solidFill>
            </a:endParaRPr>
          </a:p>
          <a:p>
            <a:pPr marL="0" indent="0">
              <a:buNone/>
            </a:pPr>
            <a:endParaRPr lang="zh-CN" altLang="en-US" dirty="0"/>
          </a:p>
        </p:txBody>
      </p:sp>
      <p:sp>
        <p:nvSpPr>
          <p:cNvPr id="3" name="灯片编号占位符 2">
            <a:extLst>
              <a:ext uri="{FF2B5EF4-FFF2-40B4-BE49-F238E27FC236}">
                <a16:creationId xmlns:a16="http://schemas.microsoft.com/office/drawing/2014/main" id="{B0E0D2C8-4ED9-443B-9BB4-6D59DE5F81EA}"/>
              </a:ext>
            </a:extLst>
          </p:cNvPr>
          <p:cNvSpPr>
            <a:spLocks noGrp="1"/>
          </p:cNvSpPr>
          <p:nvPr>
            <p:ph type="sldNum" sz="quarter" idx="13"/>
          </p:nvPr>
        </p:nvSpPr>
        <p:spPr/>
        <p:txBody>
          <a:bodyPr/>
          <a:lstStyle/>
          <a:p>
            <a:fld id="{02F1A213-99B6-4EAC-817B-97304DC9E02D}" type="slidenum">
              <a:rPr lang="zh-CN" altLang="en-US" smtClean="0"/>
              <a:pPr/>
              <a:t>5</a:t>
            </a:fld>
            <a:endParaRPr lang="zh-CN" altLang="en-US" dirty="0"/>
          </a:p>
        </p:txBody>
      </p:sp>
    </p:spTree>
    <p:extLst>
      <p:ext uri="{BB962C8B-B14F-4D97-AF65-F5344CB8AC3E}">
        <p14:creationId xmlns:p14="http://schemas.microsoft.com/office/powerpoint/2010/main" val="3753933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4BA5A728-B308-48C2-B1F3-9EB2C9009A97}"/>
              </a:ext>
            </a:extLst>
          </p:cNvPr>
          <p:cNvSpPr>
            <a:spLocks noGrp="1"/>
          </p:cNvSpPr>
          <p:nvPr>
            <p:ph type="body" sz="quarter" idx="10"/>
          </p:nvPr>
        </p:nvSpPr>
        <p:spPr/>
        <p:txBody>
          <a:bodyPr>
            <a:normAutofit/>
          </a:bodyPr>
          <a:lstStyle/>
          <a:p>
            <a:pPr marL="0" indent="0">
              <a:buNone/>
            </a:pPr>
            <a:r>
              <a:rPr lang="zh-CN" altLang="en-US" sz="2800" b="1" dirty="0">
                <a:solidFill>
                  <a:srgbClr val="FF0000"/>
                </a:solidFill>
              </a:rPr>
              <a:t>三</a:t>
            </a:r>
            <a:r>
              <a:rPr lang="en-US" altLang="zh-CN" sz="2800" b="1" dirty="0">
                <a:solidFill>
                  <a:srgbClr val="FF0000"/>
                </a:solidFill>
              </a:rPr>
              <a:t>. </a:t>
            </a:r>
            <a:r>
              <a:rPr lang="zh-CN" altLang="en-US" sz="2800" b="1" dirty="0">
                <a:solidFill>
                  <a:srgbClr val="FF0000"/>
                </a:solidFill>
              </a:rPr>
              <a:t>第八诊疗方案新增加的内容</a:t>
            </a:r>
            <a:endParaRPr lang="en-US" altLang="zh-CN" sz="2800" b="1" dirty="0">
              <a:solidFill>
                <a:srgbClr val="FF0000"/>
              </a:solidFill>
              <a:latin typeface="微软雅黑" panose="020B0503020204020204" pitchFamily="34" charset="-122"/>
              <a:ea typeface="微软雅黑" panose="020B0503020204020204" pitchFamily="34" charset="-122"/>
            </a:endParaRPr>
          </a:p>
          <a:p>
            <a:pPr>
              <a:buFont typeface="Wingdings" panose="05000000000000000000" pitchFamily="2" charset="2"/>
              <a:buChar char="Ø"/>
            </a:pPr>
            <a:r>
              <a:rPr lang="zh-CN" altLang="en-US" sz="2800" b="1" i="1" u="none" strike="noStrike" dirty="0">
                <a:solidFill>
                  <a:srgbClr val="FF0000"/>
                </a:solidFill>
                <a:effectLst/>
                <a:latin typeface="微软雅黑" panose="020B0503020204020204" pitchFamily="34" charset="-122"/>
                <a:ea typeface="微软雅黑" panose="020B0503020204020204" pitchFamily="34" charset="-122"/>
              </a:rPr>
              <a:t>流行病学特点</a:t>
            </a:r>
            <a:r>
              <a:rPr lang="en-US" altLang="zh-CN" sz="2800" b="1" i="1" u="none" strike="noStrike" dirty="0">
                <a:solidFill>
                  <a:srgbClr val="FF0000"/>
                </a:solidFill>
                <a:effectLst/>
                <a:latin typeface="微软雅黑" panose="020B0503020204020204" pitchFamily="34" charset="-122"/>
                <a:ea typeface="微软雅黑" panose="020B0503020204020204" pitchFamily="34" charset="-122"/>
              </a:rPr>
              <a:t>: </a:t>
            </a: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对传染源尚不清楚，但对传染源和传播途径进一步完善，“在潜伏期即有传染性，发病后</a:t>
            </a:r>
            <a:r>
              <a:rPr lang="en-US" altLang="zh-CN" sz="2800" b="1" i="0" u="none" strike="noStrike" dirty="0">
                <a:solidFill>
                  <a:srgbClr val="0000FF"/>
                </a:solidFill>
                <a:effectLst/>
                <a:latin typeface="微软雅黑" panose="020B0503020204020204" pitchFamily="34" charset="-122"/>
                <a:ea typeface="微软雅黑" panose="020B0503020204020204" pitchFamily="34" charset="-122"/>
              </a:rPr>
              <a:t>5</a:t>
            </a: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天内传染性较强”“接触病毒污染的物品也可造成感染”。</a:t>
            </a:r>
            <a:endParaRPr lang="en-US" altLang="zh-CN" sz="2800" b="1" i="0" u="none" strike="noStrike" dirty="0">
              <a:solidFill>
                <a:srgbClr val="0000FF"/>
              </a:solidFill>
              <a:effectLst/>
              <a:latin typeface="微软雅黑" panose="020B0503020204020204" pitchFamily="34" charset="-122"/>
              <a:ea typeface="微软雅黑" panose="020B0503020204020204" pitchFamily="34" charset="-122"/>
            </a:endParaRPr>
          </a:p>
          <a:p>
            <a:pPr algn="l">
              <a:buFont typeface="Wingdings" panose="05000000000000000000" pitchFamily="2" charset="2"/>
              <a:buChar char="Ø"/>
            </a:pPr>
            <a:r>
              <a:rPr lang="zh-CN" altLang="en-US" sz="2800" b="1" i="1" u="none" strike="noStrike" dirty="0">
                <a:solidFill>
                  <a:srgbClr val="FF0000"/>
                </a:solidFill>
                <a:effectLst/>
                <a:latin typeface="微软雅黑" panose="020B0503020204020204" pitchFamily="34" charset="-122"/>
                <a:ea typeface="微软雅黑" panose="020B0503020204020204" pitchFamily="34" charset="-122"/>
              </a:rPr>
              <a:t>病理改变：</a:t>
            </a: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对肺脏、脾脏、肺门淋巴结和骨髓、心脏和血管、肝</a:t>
            </a:r>
            <a:endParaRPr lang="en-US" altLang="zh-CN" sz="2800" b="1" i="0" u="none" strike="noStrike" dirty="0">
              <a:solidFill>
                <a:srgbClr val="0000FF"/>
              </a:solidFill>
              <a:effectLst/>
              <a:latin typeface="微软雅黑" panose="020B0503020204020204" pitchFamily="34" charset="-122"/>
              <a:ea typeface="微软雅黑" panose="020B0503020204020204" pitchFamily="34" charset="-122"/>
            </a:endParaRPr>
          </a:p>
          <a:p>
            <a:pPr algn="l">
              <a:buFont typeface="Wingdings" panose="05000000000000000000" pitchFamily="2" charset="2"/>
              <a:buChar char="Ø"/>
            </a:pP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脏和胆囊、 肾脏、脑组织、食管、胃和肠黏膜、睾丸等器官和组织从大体解剖和镜下表现分别进行了描述，并描述了组织中的新型冠状病毒检测结果。</a:t>
            </a:r>
            <a:br>
              <a:rPr lang="zh-CN" altLang="en-US" sz="2800" b="1" dirty="0">
                <a:solidFill>
                  <a:srgbClr val="0000FF"/>
                </a:solidFill>
                <a:latin typeface="微软雅黑" panose="020B0503020204020204" pitchFamily="34" charset="-122"/>
                <a:ea typeface="微软雅黑" panose="020B0503020204020204" pitchFamily="34" charset="-122"/>
              </a:rPr>
            </a:br>
            <a:endParaRPr lang="zh-CN" altLang="en-US" sz="2800" b="1" i="0" u="none" strike="noStrike" dirty="0">
              <a:solidFill>
                <a:srgbClr val="0000FF"/>
              </a:solidFill>
              <a:effectLst/>
              <a:latin typeface="微软雅黑" panose="020B0503020204020204" pitchFamily="34" charset="-122"/>
              <a:ea typeface="微软雅黑" panose="020B0503020204020204" pitchFamily="34" charset="-122"/>
            </a:endParaRPr>
          </a:p>
          <a:p>
            <a:pPr marL="0" indent="0">
              <a:buNone/>
            </a:pPr>
            <a:endParaRPr lang="zh-CN" altLang="en-US" dirty="0"/>
          </a:p>
        </p:txBody>
      </p:sp>
      <p:sp>
        <p:nvSpPr>
          <p:cNvPr id="3" name="灯片编号占位符 2">
            <a:extLst>
              <a:ext uri="{FF2B5EF4-FFF2-40B4-BE49-F238E27FC236}">
                <a16:creationId xmlns:a16="http://schemas.microsoft.com/office/drawing/2014/main" id="{98B25E9F-A50D-4BC4-B679-2DE088126AB8}"/>
              </a:ext>
            </a:extLst>
          </p:cNvPr>
          <p:cNvSpPr>
            <a:spLocks noGrp="1"/>
          </p:cNvSpPr>
          <p:nvPr>
            <p:ph type="sldNum" sz="quarter" idx="13"/>
          </p:nvPr>
        </p:nvSpPr>
        <p:spPr/>
        <p:txBody>
          <a:bodyPr/>
          <a:lstStyle/>
          <a:p>
            <a:fld id="{02F1A213-99B6-4EAC-817B-97304DC9E02D}" type="slidenum">
              <a:rPr lang="zh-CN" altLang="en-US" smtClean="0"/>
              <a:pPr/>
              <a:t>6</a:t>
            </a:fld>
            <a:endParaRPr lang="zh-CN" altLang="en-US" dirty="0"/>
          </a:p>
        </p:txBody>
      </p:sp>
    </p:spTree>
    <p:extLst>
      <p:ext uri="{BB962C8B-B14F-4D97-AF65-F5344CB8AC3E}">
        <p14:creationId xmlns:p14="http://schemas.microsoft.com/office/powerpoint/2010/main" val="3085221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2EB86235-501A-460E-99D1-FB46807DAF73}"/>
              </a:ext>
            </a:extLst>
          </p:cNvPr>
          <p:cNvSpPr>
            <a:spLocks noGrp="1"/>
          </p:cNvSpPr>
          <p:nvPr>
            <p:ph type="body" sz="quarter" idx="10"/>
          </p:nvPr>
        </p:nvSpPr>
        <p:spPr/>
        <p:txBody>
          <a:bodyPr>
            <a:normAutofit fontScale="85000" lnSpcReduction="20000"/>
          </a:bodyPr>
          <a:lstStyle/>
          <a:p>
            <a:pPr algn="l">
              <a:buFont typeface="Wingdings" panose="05000000000000000000" pitchFamily="2" charset="2"/>
              <a:buChar char="Ø"/>
            </a:pPr>
            <a:r>
              <a:rPr lang="zh-CN" altLang="en-US" sz="2800" b="1" i="1" u="none" strike="noStrike" dirty="0">
                <a:solidFill>
                  <a:srgbClr val="FF0000"/>
                </a:solidFill>
                <a:effectLst/>
                <a:latin typeface="微软雅黑" panose="020B0503020204020204" pitchFamily="34" charset="-122"/>
                <a:ea typeface="微软雅黑" panose="020B0503020204020204" pitchFamily="34" charset="-122"/>
              </a:rPr>
              <a:t>临床特点</a:t>
            </a:r>
          </a:p>
          <a:p>
            <a:pPr marL="0" indent="0" algn="l">
              <a:buNone/>
            </a:pP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（一）临床表现。</a:t>
            </a:r>
          </a:p>
          <a:p>
            <a:pPr marL="0" indent="0" algn="l">
              <a:buNone/>
            </a:pP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增加“极少数儿童可有多系统炎症综合征（</a:t>
            </a:r>
            <a:r>
              <a:rPr lang="en-US" altLang="zh-CN" sz="2800" b="1" i="0" u="none" strike="noStrike" dirty="0">
                <a:solidFill>
                  <a:srgbClr val="0000FF"/>
                </a:solidFill>
                <a:effectLst/>
                <a:latin typeface="微软雅黑" panose="020B0503020204020204" pitchFamily="34" charset="-122"/>
                <a:ea typeface="微软雅黑" panose="020B0503020204020204" pitchFamily="34" charset="-122"/>
              </a:rPr>
              <a:t>MIS-C</a:t>
            </a: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）”，介绍了</a:t>
            </a:r>
            <a:r>
              <a:rPr lang="en-US" altLang="zh-CN" sz="2800" b="1" i="0" u="none" strike="noStrike" dirty="0">
                <a:solidFill>
                  <a:srgbClr val="0000FF"/>
                </a:solidFill>
                <a:effectLst/>
                <a:latin typeface="微软雅黑" panose="020B0503020204020204" pitchFamily="34" charset="-122"/>
                <a:ea typeface="微软雅黑" panose="020B0503020204020204" pitchFamily="34" charset="-122"/>
              </a:rPr>
              <a:t>MIS-C</a:t>
            </a: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的临床表现。</a:t>
            </a:r>
            <a:br>
              <a:rPr lang="zh-CN" altLang="en-US" sz="2800" b="1" dirty="0">
                <a:solidFill>
                  <a:srgbClr val="0000FF"/>
                </a:solidFill>
                <a:latin typeface="微软雅黑" panose="020B0503020204020204" pitchFamily="34" charset="-122"/>
                <a:ea typeface="微软雅黑" panose="020B0503020204020204" pitchFamily="34" charset="-122"/>
              </a:rPr>
            </a:br>
            <a:endParaRPr lang="en-US" altLang="zh-CN" sz="2800" b="1" dirty="0">
              <a:solidFill>
                <a:srgbClr val="0000FF"/>
              </a:solidFill>
              <a:latin typeface="微软雅黑" panose="020B0503020204020204" pitchFamily="34" charset="-122"/>
              <a:ea typeface="微软雅黑" panose="020B0503020204020204" pitchFamily="34" charset="-122"/>
            </a:endParaRPr>
          </a:p>
          <a:p>
            <a:pPr marL="0" indent="0" algn="l">
              <a:buNone/>
            </a:pP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（二）实验室检查。</a:t>
            </a:r>
          </a:p>
          <a:p>
            <a:pPr marL="0" indent="0" algn="l">
              <a:buNone/>
            </a:pP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  增加“新型冠状病毒特异性</a:t>
            </a:r>
            <a:r>
              <a:rPr lang="en-US" altLang="zh-CN" sz="2800" b="1" i="0" u="none" strike="noStrike" dirty="0">
                <a:solidFill>
                  <a:srgbClr val="0000FF"/>
                </a:solidFill>
                <a:effectLst/>
                <a:latin typeface="微软雅黑" panose="020B0503020204020204" pitchFamily="34" charset="-122"/>
                <a:ea typeface="微软雅黑" panose="020B0503020204020204" pitchFamily="34" charset="-122"/>
              </a:rPr>
              <a:t>IgM</a:t>
            </a: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抗体、</a:t>
            </a:r>
            <a:r>
              <a:rPr lang="en-US" altLang="zh-CN" sz="2800" b="1" i="0" u="none" strike="noStrike" dirty="0">
                <a:solidFill>
                  <a:srgbClr val="0000FF"/>
                </a:solidFill>
                <a:effectLst/>
                <a:latin typeface="微软雅黑" panose="020B0503020204020204" pitchFamily="34" charset="-122"/>
                <a:ea typeface="微软雅黑" panose="020B0503020204020204" pitchFamily="34" charset="-122"/>
              </a:rPr>
              <a:t>IgG</a:t>
            </a: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抗体在发病</a:t>
            </a:r>
            <a:r>
              <a:rPr lang="en-US" altLang="zh-CN" sz="2800" b="1" i="0" u="none" strike="noStrike" dirty="0">
                <a:solidFill>
                  <a:srgbClr val="0000FF"/>
                </a:solidFill>
                <a:effectLst/>
                <a:latin typeface="微软雅黑" panose="020B0503020204020204" pitchFamily="34" charset="-122"/>
                <a:ea typeface="微软雅黑" panose="020B0503020204020204" pitchFamily="34" charset="-122"/>
              </a:rPr>
              <a:t>1</a:t>
            </a: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周内阳性率较</a:t>
            </a:r>
            <a:endParaRPr lang="en-US" altLang="zh-CN" sz="2800" b="1" i="0" u="none" strike="noStrike" dirty="0">
              <a:solidFill>
                <a:srgbClr val="0000FF"/>
              </a:solidFill>
              <a:effectLst/>
              <a:latin typeface="微软雅黑" panose="020B0503020204020204" pitchFamily="34" charset="-122"/>
              <a:ea typeface="微软雅黑" panose="020B0503020204020204" pitchFamily="34" charset="-122"/>
            </a:endParaRPr>
          </a:p>
          <a:p>
            <a:pPr marL="0" indent="0" algn="l">
              <a:buNone/>
            </a:pP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低”和可能导致假阳性的情形，以及何种情况下可通过抗体检测进行诊断等内</a:t>
            </a:r>
            <a:endParaRPr lang="en-US" altLang="zh-CN" sz="2800" b="1" i="0" u="none" strike="noStrike" dirty="0">
              <a:solidFill>
                <a:srgbClr val="0000FF"/>
              </a:solidFill>
              <a:effectLst/>
              <a:latin typeface="微软雅黑" panose="020B0503020204020204" pitchFamily="34" charset="-122"/>
              <a:ea typeface="微软雅黑" panose="020B0503020204020204" pitchFamily="34" charset="-122"/>
            </a:endParaRPr>
          </a:p>
          <a:p>
            <a:pPr marL="0" indent="0" algn="l">
              <a:buNone/>
            </a:pP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容。</a:t>
            </a:r>
            <a:endParaRPr lang="en-US" altLang="zh-CN" sz="2800" b="1" i="0" u="none" strike="noStrike" dirty="0">
              <a:solidFill>
                <a:srgbClr val="0000FF"/>
              </a:solidFill>
              <a:effectLst/>
              <a:latin typeface="微软雅黑" panose="020B0503020204020204" pitchFamily="34" charset="-122"/>
              <a:ea typeface="微软雅黑" panose="020B0503020204020204" pitchFamily="34" charset="-122"/>
            </a:endParaRPr>
          </a:p>
          <a:p>
            <a:pPr algn="l">
              <a:buFont typeface="Wingdings" panose="05000000000000000000" pitchFamily="2" charset="2"/>
              <a:buChar char="Ø"/>
            </a:pPr>
            <a:r>
              <a:rPr lang="zh-CN" altLang="en-US" sz="2800" b="1" i="1" u="none" strike="noStrike" dirty="0">
                <a:solidFill>
                  <a:srgbClr val="FF0000"/>
                </a:solidFill>
                <a:effectLst/>
                <a:latin typeface="微软雅黑" panose="020B0503020204020204" pitchFamily="34" charset="-122"/>
                <a:ea typeface="微软雅黑" panose="020B0503020204020204" pitchFamily="34" charset="-122"/>
              </a:rPr>
              <a:t>诊断标准</a:t>
            </a:r>
            <a:endParaRPr lang="en-US" altLang="zh-CN" sz="2800" b="1" i="1" u="none" strike="noStrike" dirty="0">
              <a:solidFill>
                <a:srgbClr val="FF0000"/>
              </a:solidFill>
              <a:effectLst/>
              <a:latin typeface="微软雅黑" panose="020B0503020204020204" pitchFamily="34" charset="-122"/>
              <a:ea typeface="微软雅黑" panose="020B0503020204020204" pitchFamily="34" charset="-122"/>
            </a:endParaRPr>
          </a:p>
          <a:p>
            <a:pPr marL="0" indent="0" algn="l">
              <a:buNone/>
            </a:pPr>
            <a:br>
              <a:rPr lang="zh-CN" altLang="en-US" sz="2800" b="1" dirty="0">
                <a:latin typeface="微软雅黑" panose="020B0503020204020204" pitchFamily="34" charset="-122"/>
                <a:ea typeface="微软雅黑" panose="020B0503020204020204" pitchFamily="34" charset="-122"/>
              </a:rPr>
            </a:b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将新型冠状病毒特异性</a:t>
            </a:r>
            <a:r>
              <a:rPr lang="en-US" altLang="zh-CN" sz="2800" b="1" i="0" u="none" strike="noStrike" dirty="0">
                <a:solidFill>
                  <a:srgbClr val="0000FF"/>
                </a:solidFill>
                <a:effectLst/>
                <a:latin typeface="微软雅黑" panose="020B0503020204020204" pitchFamily="34" charset="-122"/>
                <a:ea typeface="微软雅黑" panose="020B0503020204020204" pitchFamily="34" charset="-122"/>
              </a:rPr>
              <a:t>IgM</a:t>
            </a: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抗体阳性作为疑似病例诊断依据之一。</a:t>
            </a:r>
            <a:br>
              <a:rPr lang="zh-CN" altLang="en-US" sz="2800" b="1" dirty="0">
                <a:solidFill>
                  <a:srgbClr val="0000FF"/>
                </a:solidFill>
                <a:latin typeface="微软雅黑" panose="020B0503020204020204" pitchFamily="34" charset="-122"/>
                <a:ea typeface="微软雅黑" panose="020B0503020204020204" pitchFamily="34" charset="-122"/>
              </a:rPr>
            </a:br>
            <a:endParaRPr lang="zh-CN" altLang="en-US" sz="2800" b="1" i="0" u="none" strike="noStrike" dirty="0">
              <a:solidFill>
                <a:srgbClr val="0000FF"/>
              </a:solidFill>
              <a:effectLst/>
              <a:latin typeface="微软雅黑" panose="020B0503020204020204" pitchFamily="34" charset="-122"/>
              <a:ea typeface="微软雅黑" panose="020B0503020204020204" pitchFamily="34" charset="-122"/>
            </a:endParaRPr>
          </a:p>
          <a:p>
            <a:pPr marL="0" indent="0" algn="l">
              <a:buNone/>
            </a:pPr>
            <a:endParaRPr lang="zh-CN" altLang="en-US" sz="1200" b="1" i="0" u="none" strike="noStrike" dirty="0">
              <a:solidFill>
                <a:srgbClr val="333333"/>
              </a:solidFill>
              <a:effectLst/>
            </a:endParaRPr>
          </a:p>
        </p:txBody>
      </p:sp>
      <p:sp>
        <p:nvSpPr>
          <p:cNvPr id="3" name="灯片编号占位符 2">
            <a:extLst>
              <a:ext uri="{FF2B5EF4-FFF2-40B4-BE49-F238E27FC236}">
                <a16:creationId xmlns:a16="http://schemas.microsoft.com/office/drawing/2014/main" id="{C09FCC8E-57C7-464B-8315-42CC99A132FD}"/>
              </a:ext>
            </a:extLst>
          </p:cNvPr>
          <p:cNvSpPr>
            <a:spLocks noGrp="1"/>
          </p:cNvSpPr>
          <p:nvPr>
            <p:ph type="sldNum" sz="quarter" idx="13"/>
          </p:nvPr>
        </p:nvSpPr>
        <p:spPr/>
        <p:txBody>
          <a:bodyPr/>
          <a:lstStyle/>
          <a:p>
            <a:fld id="{02F1A213-99B6-4EAC-817B-97304DC9E02D}" type="slidenum">
              <a:rPr lang="zh-CN" altLang="en-US" smtClean="0"/>
              <a:pPr/>
              <a:t>7</a:t>
            </a:fld>
            <a:endParaRPr lang="zh-CN" altLang="en-US" dirty="0"/>
          </a:p>
        </p:txBody>
      </p:sp>
    </p:spTree>
    <p:extLst>
      <p:ext uri="{BB962C8B-B14F-4D97-AF65-F5344CB8AC3E}">
        <p14:creationId xmlns:p14="http://schemas.microsoft.com/office/powerpoint/2010/main" val="23792490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EAE97ACB-5EE1-45E1-88C9-674B173C7F9F}"/>
              </a:ext>
            </a:extLst>
          </p:cNvPr>
          <p:cNvSpPr>
            <a:spLocks noGrp="1"/>
          </p:cNvSpPr>
          <p:nvPr>
            <p:ph type="body" sz="quarter" idx="10"/>
          </p:nvPr>
        </p:nvSpPr>
        <p:spPr>
          <a:xfrm>
            <a:off x="765544" y="885825"/>
            <a:ext cx="10600661" cy="5259794"/>
          </a:xfrm>
        </p:spPr>
        <p:txBody>
          <a:bodyPr>
            <a:normAutofit fontScale="85000" lnSpcReduction="20000"/>
          </a:bodyPr>
          <a:lstStyle/>
          <a:p>
            <a:pPr algn="l">
              <a:buFont typeface="Wingdings" panose="05000000000000000000" pitchFamily="2" charset="2"/>
              <a:buChar char="Ø"/>
            </a:pPr>
            <a:r>
              <a:rPr lang="zh-CN" altLang="en-US" sz="2800" b="1" i="1" u="none" strike="noStrike" dirty="0">
                <a:solidFill>
                  <a:srgbClr val="FF0000"/>
                </a:solidFill>
                <a:effectLst/>
                <a:latin typeface="微软雅黑" panose="020B0503020204020204" pitchFamily="34" charset="-122"/>
                <a:ea typeface="微软雅黑" panose="020B0503020204020204" pitchFamily="34" charset="-122"/>
              </a:rPr>
              <a:t>诊断标准</a:t>
            </a:r>
            <a:endParaRPr lang="en-US" altLang="zh-CN" sz="2800" b="1" i="1" dirty="0">
              <a:solidFill>
                <a:srgbClr val="FF0000"/>
              </a:solidFill>
              <a:latin typeface="微软雅黑" panose="020B0503020204020204" pitchFamily="34" charset="-122"/>
              <a:ea typeface="微软雅黑" panose="020B0503020204020204" pitchFamily="34" charset="-122"/>
            </a:endParaRPr>
          </a:p>
          <a:p>
            <a:pPr marL="0" indent="0" algn="l">
              <a:buNone/>
            </a:pP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   将新型冠状病毒特异性</a:t>
            </a:r>
            <a:r>
              <a:rPr lang="en-US" altLang="zh-CN" sz="2800" b="1" i="0" u="none" strike="noStrike" dirty="0">
                <a:solidFill>
                  <a:srgbClr val="0000FF"/>
                </a:solidFill>
                <a:effectLst/>
                <a:latin typeface="微软雅黑" panose="020B0503020204020204" pitchFamily="34" charset="-122"/>
                <a:ea typeface="微软雅黑" panose="020B0503020204020204" pitchFamily="34" charset="-122"/>
              </a:rPr>
              <a:t>IgM</a:t>
            </a: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抗体阳性作为疑似病例诊断依据之一。</a:t>
            </a:r>
            <a:endParaRPr lang="en-US" altLang="zh-CN" sz="2800" b="1" i="0" u="none" strike="noStrike" dirty="0">
              <a:solidFill>
                <a:srgbClr val="0000FF"/>
              </a:solidFill>
              <a:effectLst/>
              <a:latin typeface="微软雅黑" panose="020B0503020204020204" pitchFamily="34" charset="-122"/>
              <a:ea typeface="微软雅黑" panose="020B0503020204020204" pitchFamily="34" charset="-122"/>
            </a:endParaRPr>
          </a:p>
          <a:p>
            <a:pPr algn="l">
              <a:buFont typeface="Wingdings" panose="05000000000000000000" pitchFamily="2" charset="2"/>
              <a:buChar char="Ø"/>
            </a:pPr>
            <a:r>
              <a:rPr lang="zh-CN" altLang="en-US" sz="2800" b="1" i="1" u="none" strike="noStrike" dirty="0">
                <a:solidFill>
                  <a:srgbClr val="FF0000"/>
                </a:solidFill>
                <a:effectLst/>
                <a:latin typeface="微软雅黑" panose="020B0503020204020204" pitchFamily="34" charset="-122"/>
                <a:ea typeface="微软雅黑" panose="020B0503020204020204" pitchFamily="34" charset="-122"/>
              </a:rPr>
              <a:t>临床分型</a:t>
            </a:r>
            <a:endParaRPr lang="en-US" altLang="zh-CN" sz="2800" b="1" i="1" u="none" strike="noStrike" dirty="0">
              <a:solidFill>
                <a:srgbClr val="FF0000"/>
              </a:solidFill>
              <a:effectLst/>
              <a:latin typeface="微软雅黑" panose="020B0503020204020204" pitchFamily="34" charset="-122"/>
              <a:ea typeface="微软雅黑" panose="020B0503020204020204" pitchFamily="34" charset="-122"/>
            </a:endParaRPr>
          </a:p>
          <a:p>
            <a:pPr marL="0" indent="0">
              <a:buNone/>
            </a:pP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   对成人和儿童重型病例诊断标准进行了适当修改。</a:t>
            </a:r>
            <a:br>
              <a:rPr lang="zh-CN" altLang="en-US" sz="2800" b="1" dirty="0">
                <a:solidFill>
                  <a:srgbClr val="0000FF"/>
                </a:solidFill>
                <a:latin typeface="微软雅黑" panose="020B0503020204020204" pitchFamily="34" charset="-122"/>
                <a:ea typeface="微软雅黑" panose="020B0503020204020204" pitchFamily="34" charset="-122"/>
              </a:rPr>
            </a:br>
            <a:endParaRPr lang="en-US" altLang="zh-CN" sz="2800" b="1" dirty="0">
              <a:solidFill>
                <a:srgbClr val="0000FF"/>
              </a:solidFill>
              <a:latin typeface="微软雅黑" panose="020B0503020204020204" pitchFamily="34" charset="-122"/>
              <a:ea typeface="微软雅黑" panose="020B0503020204020204" pitchFamily="34" charset="-122"/>
            </a:endParaRPr>
          </a:p>
          <a:p>
            <a:pPr algn="l">
              <a:buFont typeface="Wingdings" panose="05000000000000000000" pitchFamily="2" charset="2"/>
              <a:buChar char="Ø"/>
            </a:pPr>
            <a:r>
              <a:rPr lang="zh-CN" altLang="en-US" sz="2800" b="1" i="1" u="none" strike="noStrike" dirty="0">
                <a:solidFill>
                  <a:srgbClr val="FF0000"/>
                </a:solidFill>
                <a:effectLst/>
                <a:latin typeface="微软雅黑" panose="020B0503020204020204" pitchFamily="34" charset="-122"/>
                <a:ea typeface="微软雅黑" panose="020B0503020204020204" pitchFamily="34" charset="-122"/>
              </a:rPr>
              <a:t>增加</a:t>
            </a: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“重型</a:t>
            </a:r>
            <a:r>
              <a:rPr lang="en-US" altLang="zh-CN" sz="2800" b="1" i="0" u="none" strike="noStrike" dirty="0">
                <a:solidFill>
                  <a:srgbClr val="0000FF"/>
                </a:solidFill>
                <a:effectLst/>
                <a:latin typeface="微软雅黑" panose="020B0503020204020204" pitchFamily="34" charset="-122"/>
                <a:ea typeface="微软雅黑" panose="020B0503020204020204" pitchFamily="34" charset="-122"/>
              </a:rPr>
              <a:t>/</a:t>
            </a: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危重型高危人群”的判定标准</a:t>
            </a:r>
            <a:br>
              <a:rPr lang="zh-CN" altLang="en-US" sz="2800" b="1" dirty="0">
                <a:solidFill>
                  <a:srgbClr val="0000FF"/>
                </a:solidFill>
                <a:latin typeface="微软雅黑" panose="020B0503020204020204" pitchFamily="34" charset="-122"/>
                <a:ea typeface="微软雅黑" panose="020B0503020204020204" pitchFamily="34" charset="-122"/>
              </a:rPr>
            </a:br>
            <a:endParaRPr lang="zh-CN" altLang="en-US" sz="2800" b="1" i="0" u="none" strike="noStrike" dirty="0">
              <a:solidFill>
                <a:srgbClr val="0000FF"/>
              </a:solidFill>
              <a:effectLst/>
              <a:latin typeface="微软雅黑" panose="020B0503020204020204" pitchFamily="34" charset="-122"/>
              <a:ea typeface="微软雅黑" panose="020B0503020204020204" pitchFamily="34" charset="-122"/>
            </a:endParaRPr>
          </a:p>
          <a:p>
            <a:pPr algn="l">
              <a:buFont typeface="Wingdings" panose="05000000000000000000" pitchFamily="2" charset="2"/>
              <a:buChar char="Ø"/>
            </a:pPr>
            <a:r>
              <a:rPr lang="zh-CN" altLang="en-US" sz="2800" b="1" i="1" u="none" strike="noStrike" dirty="0">
                <a:solidFill>
                  <a:srgbClr val="FF0000"/>
                </a:solidFill>
                <a:effectLst/>
                <a:latin typeface="微软雅黑" panose="020B0503020204020204" pitchFamily="34" charset="-122"/>
                <a:ea typeface="微软雅黑" panose="020B0503020204020204" pitchFamily="34" charset="-122"/>
              </a:rPr>
              <a:t>调整 </a:t>
            </a:r>
            <a:r>
              <a:rPr lang="zh-CN" altLang="en-US" sz="2800" b="1" i="0" u="none" strike="noStrike" dirty="0">
                <a:solidFill>
                  <a:srgbClr val="FF0000"/>
                </a:solidFill>
                <a:effectLst/>
                <a:latin typeface="微软雅黑" panose="020B0503020204020204" pitchFamily="34" charset="-122"/>
                <a:ea typeface="微软雅黑" panose="020B0503020204020204" pitchFamily="34" charset="-122"/>
              </a:rPr>
              <a:t>了成人和儿童</a:t>
            </a: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“重型</a:t>
            </a:r>
            <a:r>
              <a:rPr lang="en-US" altLang="zh-CN" sz="2800" b="1" i="0" u="none" strike="noStrike" dirty="0">
                <a:solidFill>
                  <a:srgbClr val="0000FF"/>
                </a:solidFill>
                <a:effectLst/>
                <a:latin typeface="微软雅黑" panose="020B0503020204020204" pitchFamily="34" charset="-122"/>
                <a:ea typeface="微软雅黑" panose="020B0503020204020204" pitchFamily="34" charset="-122"/>
              </a:rPr>
              <a:t>/</a:t>
            </a: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危重型早期预警指标”</a:t>
            </a:r>
            <a:endParaRPr lang="en-US" altLang="zh-CN" sz="2800" b="1" i="0" u="none" strike="noStrike" dirty="0">
              <a:solidFill>
                <a:srgbClr val="0000FF"/>
              </a:solidFill>
              <a:effectLst/>
              <a:latin typeface="微软雅黑" panose="020B0503020204020204" pitchFamily="34" charset="-122"/>
              <a:ea typeface="微软雅黑" panose="020B0503020204020204" pitchFamily="34" charset="-122"/>
            </a:endParaRPr>
          </a:p>
          <a:p>
            <a:pPr algn="l">
              <a:buFont typeface="Wingdings" panose="05000000000000000000" pitchFamily="2" charset="2"/>
              <a:buChar char="Ø"/>
            </a:pPr>
            <a:r>
              <a:rPr lang="zh-CN" altLang="en-US" sz="2800" b="1" i="1" u="none" strike="noStrike" dirty="0">
                <a:solidFill>
                  <a:srgbClr val="FF0000"/>
                </a:solidFill>
                <a:effectLst/>
                <a:latin typeface="微软雅黑" panose="020B0503020204020204" pitchFamily="34" charset="-122"/>
                <a:ea typeface="微软雅黑" panose="020B0503020204020204" pitchFamily="34" charset="-122"/>
              </a:rPr>
              <a:t>鉴别诊断</a:t>
            </a:r>
            <a:br>
              <a:rPr lang="zh-CN" altLang="en-US" sz="2800" b="1" dirty="0">
                <a:latin typeface="微软雅黑" panose="020B0503020204020204" pitchFamily="34" charset="-122"/>
                <a:ea typeface="微软雅黑" panose="020B0503020204020204" pitchFamily="34" charset="-122"/>
              </a:rPr>
            </a:br>
            <a:endParaRPr lang="en-US" altLang="zh-CN" sz="2800" b="1" dirty="0">
              <a:latin typeface="微软雅黑" panose="020B0503020204020204" pitchFamily="34" charset="-122"/>
              <a:ea typeface="微软雅黑" panose="020B0503020204020204" pitchFamily="34" charset="-122"/>
            </a:endParaRPr>
          </a:p>
          <a:p>
            <a:pPr marL="0" indent="0" algn="l">
              <a:buNone/>
            </a:pP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增加“儿童患者出现皮疹、黏膜损害时，需与川崎病鉴别”。</a:t>
            </a:r>
            <a:endParaRPr lang="en-US" altLang="zh-CN" sz="2800" b="1" i="0" u="none" strike="noStrike" dirty="0">
              <a:solidFill>
                <a:srgbClr val="0000FF"/>
              </a:solidFill>
              <a:effectLst/>
              <a:latin typeface="微软雅黑" panose="020B0503020204020204" pitchFamily="34" charset="-122"/>
              <a:ea typeface="微软雅黑" panose="020B0503020204020204" pitchFamily="34" charset="-122"/>
            </a:endParaRPr>
          </a:p>
          <a:p>
            <a:pPr algn="l">
              <a:buFont typeface="Wingdings" panose="05000000000000000000" pitchFamily="2" charset="2"/>
              <a:buChar char="Ø"/>
            </a:pPr>
            <a:r>
              <a:rPr lang="zh-CN" altLang="en-US" sz="2800" b="1" i="1" u="none" strike="noStrike" dirty="0">
                <a:solidFill>
                  <a:srgbClr val="FF0000"/>
                </a:solidFill>
                <a:effectLst/>
                <a:latin typeface="微软雅黑" panose="020B0503020204020204" pitchFamily="34" charset="-122"/>
                <a:ea typeface="微软雅黑" panose="020B0503020204020204" pitchFamily="34" charset="-122"/>
              </a:rPr>
              <a:t>病例的发现与报告</a:t>
            </a:r>
            <a:br>
              <a:rPr lang="zh-CN" altLang="en-US" sz="2800" b="1" i="1" dirty="0">
                <a:solidFill>
                  <a:srgbClr val="FF0000"/>
                </a:solidFill>
                <a:latin typeface="微软雅黑" panose="020B0503020204020204" pitchFamily="34" charset="-122"/>
                <a:ea typeface="微软雅黑" panose="020B0503020204020204" pitchFamily="34" charset="-122"/>
              </a:rPr>
            </a:br>
            <a:endParaRPr lang="en-US" altLang="zh-CN" sz="2800" b="1" i="1" dirty="0">
              <a:solidFill>
                <a:srgbClr val="FF0000"/>
              </a:solidFill>
              <a:latin typeface="微软雅黑" panose="020B0503020204020204" pitchFamily="34" charset="-122"/>
              <a:ea typeface="微软雅黑" panose="020B0503020204020204" pitchFamily="34" charset="-122"/>
            </a:endParaRPr>
          </a:p>
          <a:p>
            <a:pPr marL="0" indent="0" algn="l">
              <a:buNone/>
            </a:pP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增加“对于确诊病例应在发现后</a:t>
            </a:r>
            <a:r>
              <a:rPr lang="en-US" altLang="zh-CN" sz="2800" b="1" i="0" u="none" strike="noStrike" dirty="0">
                <a:solidFill>
                  <a:srgbClr val="0000FF"/>
                </a:solidFill>
                <a:effectLst/>
                <a:latin typeface="微软雅黑" panose="020B0503020204020204" pitchFamily="34" charset="-122"/>
                <a:ea typeface="微软雅黑" panose="020B0503020204020204" pitchFamily="34" charset="-122"/>
              </a:rPr>
              <a:t>2</a:t>
            </a: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小时内进行网络直报”。</a:t>
            </a:r>
            <a:br>
              <a:rPr lang="zh-CN" altLang="en-US" sz="2800" b="1" dirty="0">
                <a:solidFill>
                  <a:srgbClr val="0000FF"/>
                </a:solidFill>
                <a:latin typeface="微软雅黑" panose="020B0503020204020204" pitchFamily="34" charset="-122"/>
                <a:ea typeface="微软雅黑" panose="020B0503020204020204" pitchFamily="34" charset="-122"/>
              </a:rPr>
            </a:br>
            <a:endParaRPr lang="zh-CN" altLang="en-US" sz="2800" b="1" i="0" u="none" strike="noStrike" dirty="0">
              <a:solidFill>
                <a:srgbClr val="0000FF"/>
              </a:solidFill>
              <a:effectLst/>
              <a:latin typeface="微软雅黑" panose="020B0503020204020204" pitchFamily="34" charset="-122"/>
              <a:ea typeface="微软雅黑" panose="020B0503020204020204" pitchFamily="34" charset="-122"/>
            </a:endParaRPr>
          </a:p>
          <a:p>
            <a:pPr marL="0" indent="0">
              <a:buNone/>
            </a:pPr>
            <a:endParaRPr lang="zh-CN" altLang="en-US" dirty="0"/>
          </a:p>
        </p:txBody>
      </p:sp>
      <p:sp>
        <p:nvSpPr>
          <p:cNvPr id="3" name="灯片编号占位符 2">
            <a:extLst>
              <a:ext uri="{FF2B5EF4-FFF2-40B4-BE49-F238E27FC236}">
                <a16:creationId xmlns:a16="http://schemas.microsoft.com/office/drawing/2014/main" id="{8151BA9D-D4AF-4796-8A9E-37855037DEE6}"/>
              </a:ext>
            </a:extLst>
          </p:cNvPr>
          <p:cNvSpPr>
            <a:spLocks noGrp="1"/>
          </p:cNvSpPr>
          <p:nvPr>
            <p:ph type="sldNum" sz="quarter" idx="13"/>
          </p:nvPr>
        </p:nvSpPr>
        <p:spPr/>
        <p:txBody>
          <a:bodyPr/>
          <a:lstStyle/>
          <a:p>
            <a:fld id="{02F1A213-99B6-4EAC-817B-97304DC9E02D}" type="slidenum">
              <a:rPr lang="zh-CN" altLang="en-US" smtClean="0"/>
              <a:pPr/>
              <a:t>8</a:t>
            </a:fld>
            <a:endParaRPr lang="zh-CN" altLang="en-US" dirty="0"/>
          </a:p>
        </p:txBody>
      </p:sp>
    </p:spTree>
    <p:extLst>
      <p:ext uri="{BB962C8B-B14F-4D97-AF65-F5344CB8AC3E}">
        <p14:creationId xmlns:p14="http://schemas.microsoft.com/office/powerpoint/2010/main" val="11806716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CD91BC9C-CA38-4AFD-8275-9D098A3B6322}"/>
              </a:ext>
            </a:extLst>
          </p:cNvPr>
          <p:cNvSpPr>
            <a:spLocks noGrp="1"/>
          </p:cNvSpPr>
          <p:nvPr>
            <p:ph type="body" sz="quarter" idx="10"/>
          </p:nvPr>
        </p:nvSpPr>
        <p:spPr/>
        <p:txBody>
          <a:bodyPr>
            <a:normAutofit fontScale="92500" lnSpcReduction="10000"/>
          </a:bodyPr>
          <a:lstStyle/>
          <a:p>
            <a:pPr algn="l">
              <a:buFont typeface="Wingdings" panose="05000000000000000000" pitchFamily="2" charset="2"/>
              <a:buChar char="Ø"/>
            </a:pPr>
            <a:r>
              <a:rPr lang="zh-CN" altLang="en-US" sz="2800" b="1" i="1" u="none" strike="noStrike" dirty="0">
                <a:solidFill>
                  <a:srgbClr val="FF0000"/>
                </a:solidFill>
                <a:effectLst/>
                <a:latin typeface="微软雅黑" panose="020B0503020204020204" pitchFamily="34" charset="-122"/>
                <a:ea typeface="微软雅黑" panose="020B0503020204020204" pitchFamily="34" charset="-122"/>
              </a:rPr>
              <a:t>治疗</a:t>
            </a:r>
            <a:endParaRPr lang="zh-CN" altLang="en-US" sz="2800" b="0" i="0" u="none" strike="noStrike" dirty="0">
              <a:solidFill>
                <a:srgbClr val="333333"/>
              </a:solidFill>
              <a:effectLst/>
            </a:endParaRPr>
          </a:p>
          <a:p>
            <a:pPr marL="0" indent="0" algn="l">
              <a:buNone/>
            </a:pP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（一）抗病毒治疗。</a:t>
            </a:r>
          </a:p>
          <a:p>
            <a:pPr algn="l">
              <a:buFont typeface="Wingdings" panose="05000000000000000000" pitchFamily="2" charset="2"/>
              <a:buChar char="Ø"/>
            </a:pP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对试用的抗病毒药物做了简要小结。某些药物经临床观察研究显、</a:t>
            </a:r>
            <a:endParaRPr lang="en-US" altLang="zh-CN" sz="2800" b="1" i="0" u="none" strike="noStrike" dirty="0">
              <a:solidFill>
                <a:srgbClr val="0000FF"/>
              </a:solidFill>
              <a:effectLst/>
              <a:latin typeface="微软雅黑" panose="020B0503020204020204" pitchFamily="34" charset="-122"/>
              <a:ea typeface="微软雅黑" panose="020B0503020204020204" pitchFamily="34" charset="-122"/>
            </a:endParaRPr>
          </a:p>
          <a:p>
            <a:pPr marL="0" indent="0" algn="l">
              <a:buNone/>
            </a:pP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示可能具有一定的治疗作用，但仍未发现经严格“随机、双盲、安</a:t>
            </a:r>
            <a:endParaRPr lang="en-US" altLang="zh-CN" sz="2800" b="1" i="0" u="none" strike="noStrike" dirty="0">
              <a:solidFill>
                <a:srgbClr val="0000FF"/>
              </a:solidFill>
              <a:effectLst/>
              <a:latin typeface="微软雅黑" panose="020B0503020204020204" pitchFamily="34" charset="-122"/>
              <a:ea typeface="微软雅黑" panose="020B0503020204020204" pitchFamily="34" charset="-122"/>
            </a:endParaRPr>
          </a:p>
          <a:p>
            <a:pPr marL="0" indent="0" algn="l">
              <a:buNone/>
            </a:pP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慰剂对照研究”证明有效的抗病毒药物。建议应在病程早期使用具有潜</a:t>
            </a:r>
            <a:endParaRPr lang="en-US" altLang="zh-CN" sz="2800" b="1" i="0" u="none" strike="noStrike" dirty="0">
              <a:solidFill>
                <a:srgbClr val="0000FF"/>
              </a:solidFill>
              <a:effectLst/>
              <a:latin typeface="微软雅黑" panose="020B0503020204020204" pitchFamily="34" charset="-122"/>
              <a:ea typeface="微软雅黑" panose="020B0503020204020204" pitchFamily="34" charset="-122"/>
            </a:endParaRPr>
          </a:p>
          <a:p>
            <a:pPr marL="0" indent="0" algn="l">
              <a:buNone/>
            </a:pP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在抗病毒作用的药物，并重点应用于有重症高危因素及有重症倾向的患</a:t>
            </a:r>
            <a:endParaRPr lang="en-US" altLang="zh-CN" sz="2800" b="1" i="0" u="none" strike="noStrike" dirty="0">
              <a:solidFill>
                <a:srgbClr val="0000FF"/>
              </a:solidFill>
              <a:effectLst/>
              <a:latin typeface="微软雅黑" panose="020B0503020204020204" pitchFamily="34" charset="-122"/>
              <a:ea typeface="微软雅黑" panose="020B0503020204020204" pitchFamily="34" charset="-122"/>
            </a:endParaRPr>
          </a:p>
          <a:p>
            <a:pPr marL="0" indent="0" algn="l">
              <a:buNone/>
            </a:pP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者。</a:t>
            </a:r>
            <a:br>
              <a:rPr lang="zh-CN" altLang="en-US" sz="2800" b="1" dirty="0">
                <a:solidFill>
                  <a:srgbClr val="0000FF"/>
                </a:solidFill>
                <a:latin typeface="微软雅黑" panose="020B0503020204020204" pitchFamily="34" charset="-122"/>
                <a:ea typeface="微软雅黑" panose="020B0503020204020204" pitchFamily="34" charset="-122"/>
              </a:rPr>
            </a:br>
            <a:endParaRPr lang="zh-CN" altLang="en-US" sz="2800" b="1" i="0" u="none" strike="noStrike" dirty="0">
              <a:solidFill>
                <a:srgbClr val="0000FF"/>
              </a:solidFill>
              <a:effectLst/>
              <a:latin typeface="微软雅黑" panose="020B0503020204020204" pitchFamily="34" charset="-122"/>
              <a:ea typeface="微软雅黑" panose="020B0503020204020204" pitchFamily="34" charset="-122"/>
            </a:endParaRPr>
          </a:p>
          <a:p>
            <a:pPr algn="l">
              <a:buFont typeface="Wingdings" panose="05000000000000000000" pitchFamily="2" charset="2"/>
              <a:buChar char="Ø"/>
            </a:pP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不推荐单独使用洛匹那韦</a:t>
            </a:r>
            <a:r>
              <a:rPr lang="en-US" altLang="zh-CN" sz="2800" b="1" i="0" u="none" strike="noStrike" dirty="0">
                <a:solidFill>
                  <a:srgbClr val="0000FF"/>
                </a:solidFill>
                <a:effectLst/>
                <a:latin typeface="微软雅黑" panose="020B0503020204020204" pitchFamily="34" charset="-122"/>
                <a:ea typeface="微软雅黑" panose="020B0503020204020204" pitchFamily="34" charset="-122"/>
              </a:rPr>
              <a:t>/</a:t>
            </a: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利托那韦和利巴韦林，不推荐使用羟氯喹或</a:t>
            </a:r>
            <a:endParaRPr lang="en-US" altLang="zh-CN" sz="2800" b="1" i="0" u="none" strike="noStrike" dirty="0">
              <a:solidFill>
                <a:srgbClr val="0000FF"/>
              </a:solidFill>
              <a:effectLst/>
              <a:latin typeface="微软雅黑" panose="020B0503020204020204" pitchFamily="34" charset="-122"/>
              <a:ea typeface="微软雅黑" panose="020B0503020204020204" pitchFamily="34" charset="-122"/>
            </a:endParaRPr>
          </a:p>
          <a:p>
            <a:pPr marL="0" indent="0" algn="l">
              <a:buNone/>
            </a:pPr>
            <a:r>
              <a:rPr lang="zh-CN" altLang="en-US" sz="2800" b="1" i="0" u="none" strike="noStrike" dirty="0">
                <a:solidFill>
                  <a:srgbClr val="0000FF"/>
                </a:solidFill>
                <a:effectLst/>
                <a:latin typeface="微软雅黑" panose="020B0503020204020204" pitchFamily="34" charset="-122"/>
                <a:ea typeface="微软雅黑" panose="020B0503020204020204" pitchFamily="34" charset="-122"/>
              </a:rPr>
              <a:t>联合使用阿奇霉素。</a:t>
            </a:r>
            <a:br>
              <a:rPr lang="zh-CN" altLang="en-US" sz="2800" b="1" dirty="0">
                <a:latin typeface="微软雅黑" panose="020B0503020204020204" pitchFamily="34" charset="-122"/>
                <a:ea typeface="微软雅黑" panose="020B0503020204020204" pitchFamily="34" charset="-122"/>
              </a:rPr>
            </a:br>
            <a:endParaRPr lang="zh-CN" altLang="en-US" sz="2800" b="1" i="0" u="none" strike="noStrike" dirty="0">
              <a:solidFill>
                <a:srgbClr val="333333"/>
              </a:solidFill>
              <a:effectLst/>
              <a:latin typeface="微软雅黑" panose="020B0503020204020204" pitchFamily="34" charset="-122"/>
              <a:ea typeface="微软雅黑" panose="020B0503020204020204" pitchFamily="34" charset="-122"/>
            </a:endParaRPr>
          </a:p>
          <a:p>
            <a:pPr marL="0" indent="0">
              <a:buNone/>
            </a:pPr>
            <a:endParaRPr lang="zh-CN" altLang="en-US" dirty="0"/>
          </a:p>
        </p:txBody>
      </p:sp>
      <p:sp>
        <p:nvSpPr>
          <p:cNvPr id="3" name="灯片编号占位符 2">
            <a:extLst>
              <a:ext uri="{FF2B5EF4-FFF2-40B4-BE49-F238E27FC236}">
                <a16:creationId xmlns:a16="http://schemas.microsoft.com/office/drawing/2014/main" id="{4EF762A6-8AB5-4F1A-8598-3A2089800C14}"/>
              </a:ext>
            </a:extLst>
          </p:cNvPr>
          <p:cNvSpPr>
            <a:spLocks noGrp="1"/>
          </p:cNvSpPr>
          <p:nvPr>
            <p:ph type="sldNum" sz="quarter" idx="13"/>
          </p:nvPr>
        </p:nvSpPr>
        <p:spPr/>
        <p:txBody>
          <a:bodyPr/>
          <a:lstStyle/>
          <a:p>
            <a:fld id="{02F1A213-99B6-4EAC-817B-97304DC9E02D}" type="slidenum">
              <a:rPr lang="zh-CN" altLang="en-US" smtClean="0"/>
              <a:pPr/>
              <a:t>9</a:t>
            </a:fld>
            <a:endParaRPr lang="zh-CN" altLang="en-US" dirty="0"/>
          </a:p>
        </p:txBody>
      </p:sp>
    </p:spTree>
    <p:extLst>
      <p:ext uri="{BB962C8B-B14F-4D97-AF65-F5344CB8AC3E}">
        <p14:creationId xmlns:p14="http://schemas.microsoft.com/office/powerpoint/2010/main" val="981870536"/>
      </p:ext>
    </p:extLst>
  </p:cSld>
  <p:clrMapOvr>
    <a:masterClrMapping/>
  </p:clrMapOvr>
</p:sld>
</file>

<file path=ppt/theme/theme1.xml><?xml version="1.0" encoding="utf-8"?>
<a:theme xmlns:a="http://schemas.openxmlformats.org/drawingml/2006/main" name="北京惠兰医院">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北京惠兰医院" id="{CA4F1C02-963B-4398-A09B-111758A130A1}" vid="{ACF507CC-9500-4568-9A07-8064220C3ECE}"/>
    </a:ext>
  </a:extLst>
</a:theme>
</file>

<file path=docProps/app.xml><?xml version="1.0" encoding="utf-8"?>
<Properties xmlns="http://schemas.openxmlformats.org/officeDocument/2006/extended-properties" xmlns:vt="http://schemas.openxmlformats.org/officeDocument/2006/docPropsVTypes">
  <Template>北京惠兰医院</Template>
  <TotalTime>0</TotalTime>
  <Words>2059</Words>
  <Application>Microsoft Office PowerPoint</Application>
  <PresentationFormat>宽屏</PresentationFormat>
  <Paragraphs>169</Paragraphs>
  <Slides>20</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20</vt:i4>
      </vt:variant>
    </vt:vector>
  </HeadingPairs>
  <TitlesOfParts>
    <vt:vector size="25" baseType="lpstr">
      <vt:lpstr>微软雅黑</vt:lpstr>
      <vt:lpstr>Arial</vt:lpstr>
      <vt:lpstr>Arial Black</vt:lpstr>
      <vt:lpstr>Wingdings</vt:lpstr>
      <vt:lpstr>北京惠兰医院</vt:lpstr>
      <vt:lpstr>正确防疫新冠病毒</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北 京 惠 兰 医 院 简 介</dc:title>
  <dc:creator>王泓</dc:creator>
  <cp:lastModifiedBy>王 红</cp:lastModifiedBy>
  <cp:revision>46</cp:revision>
  <dcterms:created xsi:type="dcterms:W3CDTF">2020-01-02T07:48:28Z</dcterms:created>
  <dcterms:modified xsi:type="dcterms:W3CDTF">2020-09-07T18:07:19Z</dcterms:modified>
</cp:coreProperties>
</file>